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  <p:sldMasterId id="2147483684" r:id="rId2"/>
    <p:sldMasterId id="2147483720" r:id="rId3"/>
  </p:sldMasterIdLst>
  <p:notesMasterIdLst>
    <p:notesMasterId r:id="rId17"/>
  </p:notesMasterIdLst>
  <p:sldIdLst>
    <p:sldId id="256" r:id="rId4"/>
    <p:sldId id="302" r:id="rId5"/>
    <p:sldId id="327" r:id="rId6"/>
    <p:sldId id="336" r:id="rId7"/>
    <p:sldId id="330" r:id="rId8"/>
    <p:sldId id="292" r:id="rId9"/>
    <p:sldId id="339" r:id="rId10"/>
    <p:sldId id="344" r:id="rId11"/>
    <p:sldId id="328" r:id="rId12"/>
    <p:sldId id="333" r:id="rId13"/>
    <p:sldId id="329" r:id="rId14"/>
    <p:sldId id="298" r:id="rId15"/>
    <p:sldId id="315" r:id="rId16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3333CC"/>
    <a:srgbClr val="FF9933"/>
    <a:srgbClr val="FF5050"/>
    <a:srgbClr val="CC66FF"/>
    <a:srgbClr val="CC3300"/>
    <a:srgbClr val="0099FF"/>
    <a:srgbClr val="CC0000"/>
    <a:srgbClr val="FFFF00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134" d="100"/>
          <a:sy n="134" d="100"/>
        </p:scale>
        <p:origin x="-547" y="13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B00B2F-EC1E-42A9-B2E5-4402856457E3}" type="datetimeFigureOut">
              <a:rPr lang="ru-RU" smtClean="0"/>
              <a:t>01.10.2019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72BB9C-0705-405D-845F-ADB336009D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26810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51435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3" y="4213330"/>
            <a:ext cx="7382935" cy="402908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762743"/>
            <a:ext cx="7179733" cy="3623732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1" y="757239"/>
            <a:ext cx="7179733" cy="3623732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4" y="526553"/>
            <a:ext cx="567831" cy="425873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926299" y="491424"/>
            <a:ext cx="425196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346202"/>
            <a:ext cx="5723468" cy="1371068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1" y="2802467"/>
            <a:ext cx="5712179" cy="1143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4018194"/>
            <a:ext cx="1213821" cy="273844"/>
          </a:xfrm>
        </p:spPr>
        <p:txBody>
          <a:bodyPr/>
          <a:lstStyle/>
          <a:p>
            <a:fld id="{C290A40C-184A-4762-A19B-199DFF8052E7}" type="datetime1">
              <a:rPr lang="ru-RU" smtClean="0"/>
              <a:t>01.10.2019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7" y="4018194"/>
            <a:ext cx="5034845" cy="273844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3" y="4018194"/>
            <a:ext cx="554023" cy="273844"/>
          </a:xfrm>
        </p:spPr>
        <p:txBody>
          <a:bodyPr/>
          <a:lstStyle>
            <a:lvl1pPr algn="ctr">
              <a:defRPr/>
            </a:lvl1pPr>
          </a:lstStyle>
          <a:p>
            <a:fld id="{EE7CD5F2-8DB3-4CAA-B387-1F478B729D5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DDE47-4655-4FB8-8883-F67F5AF360A4}" type="datetime1">
              <a:rPr lang="ru-RU" smtClean="0"/>
              <a:t>01.10.2019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CD5F2-8DB3-4CAA-B387-1F478B729D5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4" y="694269"/>
            <a:ext cx="1430867" cy="35729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829735"/>
            <a:ext cx="5178779" cy="33020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54A41-B6C2-4374-8A5D-8D1119962917}" type="datetime1">
              <a:rPr lang="ru-RU" smtClean="0"/>
              <a:t>01.10.2019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CD5F2-8DB3-4CAA-B387-1F478B729D5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24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0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0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1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2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2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3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63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050D2-A847-406C-B3BF-81409C6BCA52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01.10.2019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6EB2B-E001-4967-872E-A016B8C415F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658200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FA67D-9CCB-48C2-B226-2A5D2513BBBC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01.10.2019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6EB2B-E001-4967-872E-A016B8C415F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82015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04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08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13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17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2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26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30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35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B427B-0F15-4219-BF67-4CD0CF84809F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01.10.2019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6EB2B-E001-4967-872E-A016B8C415F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254575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900114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900114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3B048-9A58-415A-AC7E-F86B4E78E97B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01.10.2019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6EB2B-E001-4967-872E-A016B8C415F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231693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044" indent="0">
              <a:buNone/>
              <a:defRPr sz="2000" b="1"/>
            </a:lvl2pPr>
            <a:lvl3pPr marL="914088" indent="0">
              <a:buNone/>
              <a:defRPr sz="1800" b="1"/>
            </a:lvl3pPr>
            <a:lvl4pPr marL="1371132" indent="0">
              <a:buNone/>
              <a:defRPr sz="1600" b="1"/>
            </a:lvl4pPr>
            <a:lvl5pPr marL="1828176" indent="0">
              <a:buNone/>
              <a:defRPr sz="1600" b="1"/>
            </a:lvl5pPr>
            <a:lvl6pPr marL="2285220" indent="0">
              <a:buNone/>
              <a:defRPr sz="1600" b="1"/>
            </a:lvl6pPr>
            <a:lvl7pPr marL="2742264" indent="0">
              <a:buNone/>
              <a:defRPr sz="1600" b="1"/>
            </a:lvl7pPr>
            <a:lvl8pPr marL="3199308" indent="0">
              <a:buNone/>
              <a:defRPr sz="1600" b="1"/>
            </a:lvl8pPr>
            <a:lvl9pPr marL="3656352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31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044" indent="0">
              <a:buNone/>
              <a:defRPr sz="2000" b="1"/>
            </a:lvl2pPr>
            <a:lvl3pPr marL="914088" indent="0">
              <a:buNone/>
              <a:defRPr sz="1800" b="1"/>
            </a:lvl3pPr>
            <a:lvl4pPr marL="1371132" indent="0">
              <a:buNone/>
              <a:defRPr sz="1600" b="1"/>
            </a:lvl4pPr>
            <a:lvl5pPr marL="1828176" indent="0">
              <a:buNone/>
              <a:defRPr sz="1600" b="1"/>
            </a:lvl5pPr>
            <a:lvl6pPr marL="2285220" indent="0">
              <a:buNone/>
              <a:defRPr sz="1600" b="1"/>
            </a:lvl6pPr>
            <a:lvl7pPr marL="2742264" indent="0">
              <a:buNone/>
              <a:defRPr sz="1600" b="1"/>
            </a:lvl7pPr>
            <a:lvl8pPr marL="3199308" indent="0">
              <a:buNone/>
              <a:defRPr sz="1600" b="1"/>
            </a:lvl8pPr>
            <a:lvl9pPr marL="3656352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31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EDEE1-2F58-44C9-B6E2-84A101181314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01.10.2019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6EB2B-E001-4967-872E-A016B8C415F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149263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A832B-18C9-48E0-839A-06EEE55C8863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01.10.2019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6EB2B-E001-4967-872E-A016B8C415F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937520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F6D30-BE5E-465D-ABDE-668B81EECE2B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01.10.2019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6EB2B-E001-4967-872E-A016B8C415F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898647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5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1" y="204793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5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044" indent="0">
              <a:buNone/>
              <a:defRPr sz="1200"/>
            </a:lvl2pPr>
            <a:lvl3pPr marL="914088" indent="0">
              <a:buNone/>
              <a:defRPr sz="1000"/>
            </a:lvl3pPr>
            <a:lvl4pPr marL="1371132" indent="0">
              <a:buNone/>
              <a:defRPr sz="900"/>
            </a:lvl4pPr>
            <a:lvl5pPr marL="1828176" indent="0">
              <a:buNone/>
              <a:defRPr sz="900"/>
            </a:lvl5pPr>
            <a:lvl6pPr marL="2285220" indent="0">
              <a:buNone/>
              <a:defRPr sz="900"/>
            </a:lvl6pPr>
            <a:lvl7pPr marL="2742264" indent="0">
              <a:buNone/>
              <a:defRPr sz="900"/>
            </a:lvl7pPr>
            <a:lvl8pPr marL="3199308" indent="0">
              <a:buNone/>
              <a:defRPr sz="900"/>
            </a:lvl8pPr>
            <a:lvl9pPr marL="3656352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56A92-7875-4265-934D-A20B5167C42A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01.10.2019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6EB2B-E001-4967-872E-A016B8C415F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90385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B958B-9001-4E30-804D-2863AD986E5B}" type="datetime1">
              <a:rPr lang="ru-RU" smtClean="0"/>
              <a:t>01.10.2019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CD5F2-8DB3-4CAA-B387-1F478B729D5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044" indent="0">
              <a:buNone/>
              <a:defRPr sz="2800"/>
            </a:lvl2pPr>
            <a:lvl3pPr marL="914088" indent="0">
              <a:buNone/>
              <a:defRPr sz="2400"/>
            </a:lvl3pPr>
            <a:lvl4pPr marL="1371132" indent="0">
              <a:buNone/>
              <a:defRPr sz="2000"/>
            </a:lvl4pPr>
            <a:lvl5pPr marL="1828176" indent="0">
              <a:buNone/>
              <a:defRPr sz="2000"/>
            </a:lvl5pPr>
            <a:lvl6pPr marL="2285220" indent="0">
              <a:buNone/>
              <a:defRPr sz="2000"/>
            </a:lvl6pPr>
            <a:lvl7pPr marL="2742264" indent="0">
              <a:buNone/>
              <a:defRPr sz="2000"/>
            </a:lvl7pPr>
            <a:lvl8pPr marL="3199308" indent="0">
              <a:buNone/>
              <a:defRPr sz="2000"/>
            </a:lvl8pPr>
            <a:lvl9pPr marL="3656352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8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044" indent="0">
              <a:buNone/>
              <a:defRPr sz="1200"/>
            </a:lvl2pPr>
            <a:lvl3pPr marL="914088" indent="0">
              <a:buNone/>
              <a:defRPr sz="1000"/>
            </a:lvl3pPr>
            <a:lvl4pPr marL="1371132" indent="0">
              <a:buNone/>
              <a:defRPr sz="900"/>
            </a:lvl4pPr>
            <a:lvl5pPr marL="1828176" indent="0">
              <a:buNone/>
              <a:defRPr sz="900"/>
            </a:lvl5pPr>
            <a:lvl6pPr marL="2285220" indent="0">
              <a:buNone/>
              <a:defRPr sz="900"/>
            </a:lvl6pPr>
            <a:lvl7pPr marL="2742264" indent="0">
              <a:buNone/>
              <a:defRPr sz="900"/>
            </a:lvl7pPr>
            <a:lvl8pPr marL="3199308" indent="0">
              <a:buNone/>
              <a:defRPr sz="900"/>
            </a:lvl8pPr>
            <a:lvl9pPr marL="3656352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8CA4E-AA0E-4EF5-98FD-6B222F43F649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01.10.2019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6EB2B-E001-4967-872E-A016B8C415F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356912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DB444-217C-4843-B2D7-10572D7264BD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01.10.2019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6EB2B-E001-4967-872E-A016B8C415F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511242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B5B6F-2A3D-4D67-A8AB-FA854F7703E5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01.10.2019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6EB2B-E001-4967-872E-A016B8C415F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184988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51435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3" y="4213330"/>
            <a:ext cx="7382935" cy="402908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989952" y="762743"/>
            <a:ext cx="7179733" cy="3623732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990601" y="757239"/>
            <a:ext cx="7179733" cy="3623732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4" y="526553"/>
            <a:ext cx="567831" cy="425873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926299" y="491424"/>
            <a:ext cx="425196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346202"/>
            <a:ext cx="5723468" cy="1371068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1" y="2802467"/>
            <a:ext cx="5712179" cy="1143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4018194"/>
            <a:ext cx="1213821" cy="273844"/>
          </a:xfrm>
        </p:spPr>
        <p:txBody>
          <a:bodyPr/>
          <a:lstStyle/>
          <a:p>
            <a:fld id="{C290A40C-184A-4762-A19B-199DFF8052E7}" type="datetime1">
              <a:rPr lang="ru-RU" smtClean="0">
                <a:solidFill>
                  <a:srgbClr val="073E87"/>
                </a:solidFill>
              </a:rPr>
              <a:pPr/>
              <a:t>01.10.2019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7" y="4018194"/>
            <a:ext cx="5034845" cy="273844"/>
          </a:xfrm>
        </p:spPr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3" y="4018194"/>
            <a:ext cx="554023" cy="273844"/>
          </a:xfrm>
        </p:spPr>
        <p:txBody>
          <a:bodyPr/>
          <a:lstStyle>
            <a:lvl1pPr algn="ctr">
              <a:defRPr/>
            </a:lvl1pPr>
          </a:lstStyle>
          <a:p>
            <a:fld id="{EE7CD5F2-8DB3-4CAA-B387-1F478B729D5E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994401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B958B-9001-4E30-804D-2863AD986E5B}" type="datetime1">
              <a:rPr lang="ru-RU" smtClean="0">
                <a:solidFill>
                  <a:srgbClr val="073E87"/>
                </a:solidFill>
              </a:rPr>
              <a:pPr/>
              <a:t>01.10.2019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CD5F2-8DB3-4CAA-B387-1F478B729D5E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889084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1679574"/>
            <a:ext cx="6254044" cy="1021556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8" y="2794002"/>
            <a:ext cx="6231467" cy="982133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4B892-8EB6-4709-9D76-742A74518159}" type="datetime1">
              <a:rPr lang="ru-RU" smtClean="0">
                <a:solidFill>
                  <a:srgbClr val="073E87"/>
                </a:solidFill>
              </a:rPr>
              <a:pPr/>
              <a:t>01.10.2019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CD5F2-8DB3-4CAA-B387-1F478B729D5E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344404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CD7D5-BF74-450A-909E-4AAA4ACFC3BA}" type="datetime1">
              <a:rPr lang="ru-RU" smtClean="0">
                <a:solidFill>
                  <a:srgbClr val="073E87"/>
                </a:solidFill>
              </a:rPr>
              <a:pPr/>
              <a:t>01.10.2019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CD5F2-8DB3-4CAA-B387-1F478B729D5E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1591055"/>
            <a:ext cx="3200400" cy="270205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1589485"/>
            <a:ext cx="3200400" cy="270390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87929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71" y="1591734"/>
            <a:ext cx="2939521" cy="615156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1591733"/>
            <a:ext cx="2944368" cy="61722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0610C-FF9B-4E1A-99D2-54E63BF7AB97}" type="datetime1">
              <a:rPr lang="ru-RU" smtClean="0">
                <a:solidFill>
                  <a:srgbClr val="073E87"/>
                </a:solidFill>
              </a:rPr>
              <a:pPr/>
              <a:t>01.10.2019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CD5F2-8DB3-4CAA-B387-1F478B729D5E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208276"/>
            <a:ext cx="3227832" cy="20848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208610"/>
            <a:ext cx="3227832" cy="20848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92462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487D2-389D-479C-9C94-DC6C86C986DB}" type="datetime1">
              <a:rPr lang="ru-RU" smtClean="0">
                <a:solidFill>
                  <a:srgbClr val="073E87"/>
                </a:solidFill>
              </a:rPr>
              <a:pPr/>
              <a:t>01.10.2019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CD5F2-8DB3-4CAA-B387-1F478B729D5E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337101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63022-C432-4259-9AB7-BD9D9381D421}" type="datetime1">
              <a:rPr lang="ru-RU" smtClean="0">
                <a:solidFill>
                  <a:srgbClr val="073E87"/>
                </a:solidFill>
              </a:rPr>
              <a:pPr/>
              <a:t>01.10.2019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CD5F2-8DB3-4CAA-B387-1F478B729D5E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70690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1679574"/>
            <a:ext cx="6254044" cy="1021556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8" y="2794002"/>
            <a:ext cx="6231467" cy="982133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4B892-8EB6-4709-9D76-742A74518159}" type="datetime1">
              <a:rPr lang="ru-RU" smtClean="0"/>
              <a:t>01.10.2019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CD5F2-8DB3-4CAA-B387-1F478B729D5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51435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4543528"/>
            <a:ext cx="7721601" cy="402908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 rot="60000">
            <a:off x="4468875" y="453872"/>
            <a:ext cx="3788941" cy="4291722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 rot="60000">
            <a:off x="4471419" y="452628"/>
            <a:ext cx="3788941" cy="4291722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 rot="21540000">
            <a:off x="749206" y="432651"/>
            <a:ext cx="3788941" cy="4291722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 rot="21540000">
            <a:off x="749810" y="432054"/>
            <a:ext cx="3788941" cy="4291722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9" y="220466"/>
            <a:ext cx="567831" cy="425873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350513" y="179006"/>
            <a:ext cx="425196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1515033"/>
            <a:ext cx="3064827" cy="112727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863246"/>
            <a:ext cx="3020792" cy="3469117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7" y="2717811"/>
            <a:ext cx="3048891" cy="15753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701" y="4414254"/>
            <a:ext cx="1213821" cy="273844"/>
          </a:xfrm>
        </p:spPr>
        <p:txBody>
          <a:bodyPr/>
          <a:lstStyle/>
          <a:p>
            <a:fld id="{6F5B2480-08D5-4F2C-A07D-5947EB85F5D1}" type="datetime1">
              <a:rPr lang="ru-RU" smtClean="0">
                <a:solidFill>
                  <a:srgbClr val="073E87"/>
                </a:solidFill>
              </a:rPr>
              <a:pPr/>
              <a:t>01.10.2019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5" y="4371947"/>
            <a:ext cx="3522607" cy="273844"/>
          </a:xfrm>
        </p:spPr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6" y="4422722"/>
            <a:ext cx="554023" cy="273844"/>
          </a:xfrm>
        </p:spPr>
        <p:txBody>
          <a:bodyPr/>
          <a:lstStyle/>
          <a:p>
            <a:fld id="{EE7CD5F2-8DB3-4CAA-B387-1F478B729D5E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26038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51435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4543528"/>
            <a:ext cx="7721601" cy="402908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 rot="21540000">
            <a:off x="749206" y="432651"/>
            <a:ext cx="3788941" cy="4291722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 rot="21540000">
            <a:off x="745061" y="431827"/>
            <a:ext cx="3788941" cy="4291722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 rot="60000">
            <a:off x="4468875" y="453872"/>
            <a:ext cx="3788941" cy="4291722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 rot="60000">
            <a:off x="4464771" y="452940"/>
            <a:ext cx="3788941" cy="4291722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9" y="220466"/>
            <a:ext cx="567831" cy="425873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350513" y="179006"/>
            <a:ext cx="425196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1515618"/>
            <a:ext cx="3063240" cy="1124712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8" y="905455"/>
            <a:ext cx="2913863" cy="3404559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2715768"/>
            <a:ext cx="3044952" cy="157734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9" y="4416554"/>
            <a:ext cx="1213821" cy="273844"/>
          </a:xfrm>
        </p:spPr>
        <p:txBody>
          <a:bodyPr/>
          <a:lstStyle/>
          <a:p>
            <a:fld id="{E352A268-D9F9-4FE9-9253-5B7B8A9B9652}" type="datetime1">
              <a:rPr lang="ru-RU" smtClean="0">
                <a:solidFill>
                  <a:srgbClr val="073E87"/>
                </a:solidFill>
              </a:rPr>
              <a:pPr/>
              <a:t>01.10.2019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71" y="4373279"/>
            <a:ext cx="3319043" cy="273844"/>
          </a:xfrm>
        </p:spPr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90" y="4425021"/>
            <a:ext cx="554023" cy="273844"/>
          </a:xfrm>
        </p:spPr>
        <p:txBody>
          <a:bodyPr/>
          <a:lstStyle/>
          <a:p>
            <a:fld id="{EE7CD5F2-8DB3-4CAA-B387-1F478B729D5E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454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DDE47-4655-4FB8-8883-F67F5AF360A4}" type="datetime1">
              <a:rPr lang="ru-RU" smtClean="0">
                <a:solidFill>
                  <a:srgbClr val="073E87"/>
                </a:solidFill>
              </a:rPr>
              <a:pPr/>
              <a:t>01.10.2019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CD5F2-8DB3-4CAA-B387-1F478B729D5E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609921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4" y="694269"/>
            <a:ext cx="1430867" cy="35729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829735"/>
            <a:ext cx="5178779" cy="33020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54A41-B6C2-4374-8A5D-8D1119962917}" type="datetime1">
              <a:rPr lang="ru-RU" smtClean="0">
                <a:solidFill>
                  <a:srgbClr val="073E87"/>
                </a:solidFill>
              </a:rPr>
              <a:pPr/>
              <a:t>01.10.2019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CD5F2-8DB3-4CAA-B387-1F478B729D5E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7990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CD7D5-BF74-450A-909E-4AAA4ACFC3BA}" type="datetime1">
              <a:rPr lang="ru-RU" smtClean="0"/>
              <a:t>01.10.2019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CD5F2-8DB3-4CAA-B387-1F478B729D5E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1591055"/>
            <a:ext cx="3200400" cy="270205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1589485"/>
            <a:ext cx="3200400" cy="270390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71" y="1591734"/>
            <a:ext cx="2939521" cy="615156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1591733"/>
            <a:ext cx="2944368" cy="61722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0610C-FF9B-4E1A-99D2-54E63BF7AB97}" type="datetime1">
              <a:rPr lang="ru-RU" smtClean="0"/>
              <a:t>01.10.2019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CD5F2-8DB3-4CAA-B387-1F478B729D5E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208276"/>
            <a:ext cx="3227832" cy="20848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208610"/>
            <a:ext cx="3227832" cy="20848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487D2-389D-479C-9C94-DC6C86C986DB}" type="datetime1">
              <a:rPr lang="ru-RU" smtClean="0"/>
              <a:t>01.10.2019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CD5F2-8DB3-4CAA-B387-1F478B729D5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63022-C432-4259-9AB7-BD9D9381D421}" type="datetime1">
              <a:rPr lang="ru-RU" smtClean="0"/>
              <a:t>01.10.2019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CD5F2-8DB3-4CAA-B387-1F478B729D5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51435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4543528"/>
            <a:ext cx="7721601" cy="402908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5" y="453872"/>
            <a:ext cx="3788941" cy="4291722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9" y="452628"/>
            <a:ext cx="3788941" cy="4291722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6" y="432651"/>
            <a:ext cx="3788941" cy="4291722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10" y="432054"/>
            <a:ext cx="3788941" cy="4291722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9" y="220466"/>
            <a:ext cx="567831" cy="425873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350513" y="179006"/>
            <a:ext cx="425196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1515033"/>
            <a:ext cx="3064827" cy="112727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863246"/>
            <a:ext cx="3020792" cy="3469117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7" y="2717811"/>
            <a:ext cx="3048891" cy="15753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701" y="4414254"/>
            <a:ext cx="1213821" cy="273844"/>
          </a:xfrm>
        </p:spPr>
        <p:txBody>
          <a:bodyPr/>
          <a:lstStyle/>
          <a:p>
            <a:fld id="{6F5B2480-08D5-4F2C-A07D-5947EB85F5D1}" type="datetime1">
              <a:rPr lang="ru-RU" smtClean="0"/>
              <a:t>01.10.2019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5" y="4371947"/>
            <a:ext cx="3522607" cy="273844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6" y="4422722"/>
            <a:ext cx="554023" cy="273844"/>
          </a:xfrm>
        </p:spPr>
        <p:txBody>
          <a:bodyPr/>
          <a:lstStyle/>
          <a:p>
            <a:fld id="{EE7CD5F2-8DB3-4CAA-B387-1F478B729D5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51435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4543528"/>
            <a:ext cx="7721601" cy="402908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6" y="432651"/>
            <a:ext cx="3788941" cy="4291722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61" y="431827"/>
            <a:ext cx="3788941" cy="4291722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5" y="453872"/>
            <a:ext cx="3788941" cy="4291722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71" y="452940"/>
            <a:ext cx="3788941" cy="4291722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9" y="220466"/>
            <a:ext cx="567831" cy="425873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350513" y="179006"/>
            <a:ext cx="425196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1515618"/>
            <a:ext cx="3063240" cy="1124712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8" y="905455"/>
            <a:ext cx="2913863" cy="3404559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2715768"/>
            <a:ext cx="3044952" cy="157734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9" y="4416554"/>
            <a:ext cx="1213821" cy="273844"/>
          </a:xfrm>
        </p:spPr>
        <p:txBody>
          <a:bodyPr/>
          <a:lstStyle/>
          <a:p>
            <a:fld id="{E352A268-D9F9-4FE9-9253-5B7B8A9B9652}" type="datetime1">
              <a:rPr lang="ru-RU" smtClean="0"/>
              <a:t>01.10.2019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71" y="4373279"/>
            <a:ext cx="3319043" cy="273844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90" y="4425021"/>
            <a:ext cx="554023" cy="273844"/>
          </a:xfrm>
        </p:spPr>
        <p:txBody>
          <a:bodyPr/>
          <a:lstStyle/>
          <a:p>
            <a:fld id="{EE7CD5F2-8DB3-4CAA-B387-1F478B729D5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51435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2" y="4551997"/>
            <a:ext cx="7920991" cy="402908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431482"/>
            <a:ext cx="7696200" cy="428625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432054"/>
            <a:ext cx="7696200" cy="428625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4" y="204819"/>
            <a:ext cx="567831" cy="425873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85945" y="152756"/>
            <a:ext cx="425196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613188"/>
            <a:ext cx="6965245" cy="9018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1" y="1589444"/>
            <a:ext cx="6196405" cy="270285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91" y="4356864"/>
            <a:ext cx="121382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8E85F1E9-98F3-4A99-87D3-BA484F295DC5}" type="datetime1">
              <a:rPr lang="ru-RU" smtClean="0"/>
              <a:t>01.10.2019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4356864"/>
            <a:ext cx="5540188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5" y="4356864"/>
            <a:ext cx="554023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EE7CD5F2-8DB3-4CAA-B387-1F478B729D5E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vert="horz" lIns="91410" tIns="45703" rIns="91410" bIns="45703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10" tIns="45703" rIns="91410" bIns="45703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10" tIns="45703" rIns="91410" bIns="45703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088"/>
            <a:fld id="{FF4604D3-96C3-450E-A1DD-B1B65D75D8A6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914088"/>
              <a:t>01.10.2019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10" tIns="45703" rIns="91410" bIns="45703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088"/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10" tIns="45703" rIns="91410" bIns="45703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088"/>
            <a:fld id="{4B86EB2B-E001-4967-872E-A016B8C415F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914088"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59898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ctr" defTabSz="914088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783" indent="-342783" algn="l" defTabSz="91408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697" indent="-285652" algn="l" defTabSz="914088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610" indent="-228522" algn="l" defTabSz="914088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9654" indent="-228522" algn="l" defTabSz="914088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6698" indent="-228522" algn="l" defTabSz="914088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3742" indent="-228522" algn="l" defTabSz="91408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0786" indent="-228522" algn="l" defTabSz="91408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7830" indent="-228522" algn="l" defTabSz="91408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4874" indent="-228522" algn="l" defTabSz="91408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0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044" algn="l" defTabSz="9140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088" algn="l" defTabSz="9140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132" algn="l" defTabSz="9140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176" algn="l" defTabSz="9140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220" algn="l" defTabSz="9140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264" algn="l" defTabSz="9140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308" algn="l" defTabSz="9140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352" algn="l" defTabSz="9140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51435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2" y="4551997"/>
            <a:ext cx="7920991" cy="402908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31520" y="431482"/>
            <a:ext cx="7696200" cy="428625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31520" y="432054"/>
            <a:ext cx="7696200" cy="428625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4" y="204819"/>
            <a:ext cx="567831" cy="425873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85945" y="152756"/>
            <a:ext cx="425196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613188"/>
            <a:ext cx="6965245" cy="9018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1" y="1589444"/>
            <a:ext cx="6196405" cy="270285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91" y="4356864"/>
            <a:ext cx="121382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8E85F1E9-98F3-4A99-87D3-BA484F295DC5}" type="datetime1">
              <a:rPr lang="ru-RU" smtClean="0">
                <a:solidFill>
                  <a:srgbClr val="073E87"/>
                </a:solidFill>
              </a:rPr>
              <a:pPr/>
              <a:t>01.10.2019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4356864"/>
            <a:ext cx="5540188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5" y="4356864"/>
            <a:ext cx="554023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EE7CD5F2-8DB3-4CAA-B387-1F478B729D5E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18270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2400" b="1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Анализ результатов ГИА-2019 по физике </a:t>
            </a:r>
            <a:r>
              <a:rPr lang="ru-RU" sz="24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выпускников общеобразовательных учреждений  </a:t>
            </a:r>
            <a:r>
              <a:rPr lang="ru-RU" sz="2400" b="1" dirty="0" err="1" smtClean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г.Казани</a:t>
            </a:r>
            <a:endParaRPr lang="ru-RU" sz="2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63689" y="2931790"/>
            <a:ext cx="5712179" cy="1143000"/>
          </a:xfrm>
        </p:spPr>
        <p:txBody>
          <a:bodyPr>
            <a:normAutofit/>
          </a:bodyPr>
          <a:lstStyle/>
          <a:p>
            <a:pPr algn="r"/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Садыкова З.Ф., </a:t>
            </a:r>
          </a:p>
          <a:p>
            <a:pPr algn="r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методист ИМО УО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г.Казани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915567"/>
            <a:ext cx="648072" cy="73773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29554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5023" y="613188"/>
            <a:ext cx="6965245" cy="302378"/>
          </a:xfrm>
        </p:spPr>
        <p:txBody>
          <a:bodyPr>
            <a:normAutofit fontScale="90000"/>
          </a:bodyPr>
          <a:lstStyle/>
          <a:p>
            <a:r>
              <a:rPr lang="ru-RU" sz="2400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Результаты ЕГЭ по профильным предметам</a:t>
            </a:r>
            <a:endParaRPr lang="ru-RU" sz="2400" dirty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07160446"/>
              </p:ext>
            </p:extLst>
          </p:nvPr>
        </p:nvGraphicFramePr>
        <p:xfrm>
          <a:off x="899591" y="987575"/>
          <a:ext cx="7132120" cy="36614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6424"/>
                <a:gridCol w="1426424"/>
                <a:gridCol w="1426424"/>
                <a:gridCol w="1426424"/>
                <a:gridCol w="1426424"/>
              </a:tblGrid>
              <a:tr h="504055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Учреждение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Доля сдававших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Средний балл ЕГЭ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Доля сдававших 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Средний балл ЕГЭ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97023">
                <a:tc gridSpan="5"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Физико-математический профиль</a:t>
                      </a:r>
                      <a:endParaRPr lang="ru-RU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97023">
                <a:tc>
                  <a:txBody>
                    <a:bodyPr/>
                    <a:lstStyle/>
                    <a:p>
                      <a:pPr algn="ctr"/>
                      <a:endParaRPr lang="ru-RU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Физика</a:t>
                      </a:r>
                      <a:endParaRPr lang="ru-RU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Математика профиль</a:t>
                      </a:r>
                      <a:endParaRPr lang="ru-RU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554745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Гимназия № 102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93,55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74,9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100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76,8</a:t>
                      </a:r>
                      <a:endParaRPr lang="ru-RU" sz="1400" dirty="0"/>
                    </a:p>
                  </a:txBody>
                  <a:tcPr/>
                </a:tc>
              </a:tr>
              <a:tr h="74295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Лицей-интернат №2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80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75,4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100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74,7</a:t>
                      </a:r>
                      <a:endParaRPr lang="ru-RU" sz="1400" dirty="0"/>
                    </a:p>
                  </a:txBody>
                  <a:tcPr/>
                </a:tc>
              </a:tr>
              <a:tr h="52578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Школа № 137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16,67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48,7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50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59</a:t>
                      </a:r>
                      <a:endParaRPr lang="ru-RU" sz="1400" dirty="0"/>
                    </a:p>
                  </a:txBody>
                  <a:tcPr/>
                </a:tc>
              </a:tr>
              <a:tr h="52578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Лицей № 83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40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68,43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71,43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67,92</a:t>
                      </a:r>
                      <a:endParaRPr lang="ru-RU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CD5F2-8DB3-4CAA-B387-1F478B729D5E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7857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ru-RU" sz="1600" b="1" dirty="0">
                <a:solidFill>
                  <a:srgbClr val="002060"/>
                </a:solidFill>
                <a:latin typeface="Calibri"/>
                <a:ea typeface="+mn-ea"/>
                <a:cs typeface="+mn-cs"/>
              </a:rPr>
              <a:t>Охват </a:t>
            </a:r>
            <a:r>
              <a:rPr lang="ru-RU" sz="1600" b="1" dirty="0" err="1">
                <a:solidFill>
                  <a:srgbClr val="002060"/>
                </a:solidFill>
                <a:latin typeface="Calibri"/>
                <a:ea typeface="+mn-ea"/>
                <a:cs typeface="+mn-cs"/>
              </a:rPr>
              <a:t>предпрофильной</a:t>
            </a:r>
            <a:r>
              <a:rPr lang="ru-RU" sz="1600" b="1" dirty="0">
                <a:solidFill>
                  <a:srgbClr val="002060"/>
                </a:solidFill>
                <a:latin typeface="Calibri"/>
                <a:ea typeface="+mn-ea"/>
                <a:cs typeface="+mn-cs"/>
              </a:rPr>
              <a:t> подготовкой и профильным обучением</a:t>
            </a:r>
            <a:br>
              <a:rPr lang="ru-RU" sz="1600" b="1" dirty="0">
                <a:solidFill>
                  <a:srgbClr val="002060"/>
                </a:solidFill>
                <a:latin typeface="Calibri"/>
                <a:ea typeface="+mn-ea"/>
                <a:cs typeface="+mn-cs"/>
              </a:rPr>
            </a:br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59781636"/>
              </p:ext>
            </p:extLst>
          </p:nvPr>
        </p:nvGraphicFramePr>
        <p:xfrm>
          <a:off x="971600" y="915567"/>
          <a:ext cx="7272807" cy="36051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24269"/>
                <a:gridCol w="2424269"/>
                <a:gridCol w="2424269"/>
              </a:tblGrid>
              <a:tr h="101892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/>
                        </a:rPr>
                        <a:t>2019 год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Охват </a:t>
                      </a:r>
                      <a:r>
                        <a:rPr lang="ru-RU" sz="14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девятиклассников </a:t>
                      </a:r>
                      <a:r>
                        <a:rPr lang="ru-RU" sz="1400" b="1" i="0" u="none" strike="noStrike" dirty="0" err="1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предпрофильной</a:t>
                      </a:r>
                      <a:r>
                        <a:rPr lang="ru-RU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 подготовкой (%)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/>
                        </a:rPr>
                        <a:t>Охват учащихся профильным обучением (%)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346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rgbClr val="002060"/>
                          </a:solidFill>
                          <a:effectLst/>
                        </a:rPr>
                        <a:t>Авиастроительный</a:t>
                      </a:r>
                      <a:endParaRPr lang="ru-RU" sz="1400" b="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/>
                        </a:rPr>
                        <a:t>100</a:t>
                      </a:r>
                      <a:endParaRPr lang="ru-RU" sz="1400" b="0" dirty="0">
                        <a:solidFill>
                          <a:srgbClr val="00206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/>
                          <a:cs typeface="+mn-cs"/>
                        </a:rPr>
                        <a:t>78</a:t>
                      </a:r>
                      <a:endParaRPr lang="ru-RU" sz="1400" b="0" kern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Times New Roman"/>
                        <a:cs typeface="+mn-cs"/>
                      </a:endParaRPr>
                    </a:p>
                  </a:txBody>
                  <a:tcPr marL="68580" marR="68580" marT="0" marB="0" anchor="ctr"/>
                </a:tc>
              </a:tr>
              <a:tr h="3346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>
                          <a:solidFill>
                            <a:srgbClr val="002060"/>
                          </a:solidFill>
                          <a:effectLst/>
                        </a:rPr>
                        <a:t>Вахитовский</a:t>
                      </a:r>
                      <a:endParaRPr lang="ru-RU" sz="1400" b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/>
                        </a:rPr>
                        <a:t>100</a:t>
                      </a:r>
                      <a:endParaRPr lang="ru-RU" sz="1400" b="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/>
                          <a:cs typeface="+mn-cs"/>
                        </a:rPr>
                        <a:t>88</a:t>
                      </a:r>
                      <a:endParaRPr lang="ru-RU" sz="1400" b="0" kern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Times New Roman"/>
                        <a:cs typeface="+mn-cs"/>
                      </a:endParaRPr>
                    </a:p>
                  </a:txBody>
                  <a:tcPr marL="68580" marR="68580" marT="0" marB="0" anchor="ctr"/>
                </a:tc>
              </a:tr>
              <a:tr h="3346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>
                          <a:solidFill>
                            <a:srgbClr val="002060"/>
                          </a:solidFill>
                          <a:effectLst/>
                        </a:rPr>
                        <a:t>Кировский</a:t>
                      </a:r>
                      <a:endParaRPr lang="ru-RU" sz="1400" b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/>
                        </a:rPr>
                        <a:t>100</a:t>
                      </a:r>
                      <a:endParaRPr lang="ru-RU" sz="1400" b="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/>
                          <a:cs typeface="+mn-cs"/>
                        </a:rPr>
                        <a:t>36</a:t>
                      </a:r>
                      <a:endParaRPr lang="ru-RU" sz="1400" b="0" kern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Times New Roman"/>
                        <a:cs typeface="+mn-cs"/>
                      </a:endParaRPr>
                    </a:p>
                  </a:txBody>
                  <a:tcPr marL="68580" marR="68580" marT="0" marB="0" anchor="ctr"/>
                </a:tc>
              </a:tr>
              <a:tr h="3346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rgbClr val="002060"/>
                          </a:solidFill>
                          <a:effectLst/>
                        </a:rPr>
                        <a:t>Московский</a:t>
                      </a:r>
                      <a:endParaRPr lang="ru-RU" sz="1400" b="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/>
                          <a:cs typeface="+mn-cs"/>
                        </a:rPr>
                        <a:t>100</a:t>
                      </a:r>
                      <a:endParaRPr lang="ru-RU" sz="1400" b="0" kern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Times New Roman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/>
                          <a:cs typeface="+mn-cs"/>
                        </a:rPr>
                        <a:t>62</a:t>
                      </a:r>
                      <a:endParaRPr lang="ru-RU" sz="1400" b="0" kern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Times New Roman"/>
                        <a:cs typeface="+mn-cs"/>
                      </a:endParaRPr>
                    </a:p>
                  </a:txBody>
                  <a:tcPr marL="68580" marR="68580" marT="0" marB="0" anchor="ctr"/>
                </a:tc>
              </a:tr>
              <a:tr h="3346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>
                          <a:solidFill>
                            <a:srgbClr val="002060"/>
                          </a:solidFill>
                          <a:effectLst/>
                        </a:rPr>
                        <a:t>Ново-Савиновский</a:t>
                      </a:r>
                      <a:endParaRPr lang="ru-RU" sz="1400" b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/>
                          <a:cs typeface="+mn-cs"/>
                        </a:rPr>
                        <a:t>100</a:t>
                      </a:r>
                      <a:endParaRPr lang="ru-RU" sz="1400" b="0" kern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Times New Roman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/>
                          <a:cs typeface="+mn-cs"/>
                        </a:rPr>
                        <a:t>91</a:t>
                      </a:r>
                      <a:endParaRPr lang="ru-RU" sz="1400" b="0" kern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Times New Roman"/>
                        <a:cs typeface="+mn-cs"/>
                      </a:endParaRPr>
                    </a:p>
                  </a:txBody>
                  <a:tcPr marL="68580" marR="68580" marT="0" marB="0" anchor="ctr"/>
                </a:tc>
              </a:tr>
              <a:tr h="3346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>
                          <a:solidFill>
                            <a:srgbClr val="002060"/>
                          </a:solidFill>
                          <a:effectLst/>
                        </a:rPr>
                        <a:t>Приволжский</a:t>
                      </a:r>
                      <a:endParaRPr lang="ru-RU" sz="1400" b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/>
                          <a:cs typeface="+mn-cs"/>
                        </a:rPr>
                        <a:t>100</a:t>
                      </a:r>
                      <a:endParaRPr lang="ru-RU" sz="1400" b="0" kern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Times New Roman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/>
                          <a:cs typeface="+mn-cs"/>
                        </a:rPr>
                        <a:t>71</a:t>
                      </a:r>
                      <a:endParaRPr lang="ru-RU" sz="1400" b="0" kern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Times New Roman"/>
                        <a:cs typeface="+mn-cs"/>
                      </a:endParaRPr>
                    </a:p>
                  </a:txBody>
                  <a:tcPr marL="68580" marR="68580" marT="0" marB="0" anchor="ctr"/>
                </a:tc>
              </a:tr>
              <a:tr h="3346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>
                          <a:solidFill>
                            <a:srgbClr val="002060"/>
                          </a:solidFill>
                          <a:effectLst/>
                        </a:rPr>
                        <a:t>Советский</a:t>
                      </a:r>
                      <a:endParaRPr lang="ru-RU" sz="1400" b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/>
                          <a:cs typeface="+mn-cs"/>
                        </a:rPr>
                        <a:t>100</a:t>
                      </a:r>
                      <a:endParaRPr lang="ru-RU" sz="1400" b="0" kern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Times New Roman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/>
                          <a:cs typeface="+mn-cs"/>
                        </a:rPr>
                        <a:t>78</a:t>
                      </a:r>
                      <a:endParaRPr lang="ru-RU" sz="1400" b="0" kern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Times New Roman"/>
                        <a:cs typeface="+mn-cs"/>
                      </a:endParaRPr>
                    </a:p>
                  </a:txBody>
                  <a:tcPr marL="68580" marR="68580" marT="0" marB="0" anchor="ctr"/>
                </a:tc>
              </a:tr>
              <a:tr h="23913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</a:rPr>
                        <a:t>КАЗАНЬ</a:t>
                      </a:r>
                      <a:endParaRPr lang="ru-RU" sz="1600" b="1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/>
                          <a:cs typeface="+mn-cs"/>
                        </a:rPr>
                        <a:t>100</a:t>
                      </a:r>
                      <a:endParaRPr lang="ru-RU" sz="1600" b="1" kern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Times New Roman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/>
                          <a:cs typeface="+mn-cs"/>
                        </a:rPr>
                        <a:t>75</a:t>
                      </a:r>
                      <a:endParaRPr lang="ru-RU" sz="1600" b="1" kern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Times New Roman"/>
                        <a:cs typeface="+mn-cs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CD5F2-8DB3-4CAA-B387-1F478B729D5E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8705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627534"/>
            <a:ext cx="6965245" cy="158363"/>
          </a:xfrm>
        </p:spPr>
        <p:txBody>
          <a:bodyPr>
            <a:noAutofit/>
          </a:bodyPr>
          <a:lstStyle/>
          <a:p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ОГЭ-2019</a:t>
            </a:r>
            <a:r>
              <a:rPr lang="ru-RU" sz="240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физика </a:t>
            </a:r>
            <a:br>
              <a:rPr lang="ru-RU" sz="240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01064712"/>
              </p:ext>
            </p:extLst>
          </p:nvPr>
        </p:nvGraphicFramePr>
        <p:xfrm>
          <a:off x="827585" y="1059581"/>
          <a:ext cx="7488826" cy="3600400"/>
        </p:xfrm>
        <a:graphic>
          <a:graphicData uri="http://schemas.openxmlformats.org/drawingml/2006/table">
            <a:tbl>
              <a:tblPr/>
              <a:tblGrid>
                <a:gridCol w="576057"/>
                <a:gridCol w="576064"/>
                <a:gridCol w="576064"/>
                <a:gridCol w="576064"/>
                <a:gridCol w="576064"/>
                <a:gridCol w="576064"/>
                <a:gridCol w="576064"/>
                <a:gridCol w="576064"/>
                <a:gridCol w="576064"/>
                <a:gridCol w="576064"/>
                <a:gridCol w="669168"/>
                <a:gridCol w="482961"/>
                <a:gridCol w="576064"/>
              </a:tblGrid>
              <a:tr h="85574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район /предмет</a:t>
                      </a:r>
                    </a:p>
                  </a:txBody>
                  <a:tcPr marL="5163" marR="5163" marT="51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Кол-во выпускников</a:t>
                      </a:r>
                    </a:p>
                  </a:txBody>
                  <a:tcPr marL="5163" marR="5163" marT="51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Кол-во участников</a:t>
                      </a:r>
                    </a:p>
                  </a:txBody>
                  <a:tcPr marL="5163" marR="5163" marT="51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участия </a:t>
                      </a:r>
                    </a:p>
                  </a:txBody>
                  <a:tcPr marL="5163" marR="5163" marT="51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"5"</a:t>
                      </a:r>
                    </a:p>
                  </a:txBody>
                  <a:tcPr marL="5163" marR="5163" marT="51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"4"</a:t>
                      </a:r>
                    </a:p>
                  </a:txBody>
                  <a:tcPr marL="5163" marR="5163" marT="51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"3"</a:t>
                      </a:r>
                    </a:p>
                  </a:txBody>
                  <a:tcPr marL="5163" marR="5163" marT="51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"2"</a:t>
                      </a:r>
                    </a:p>
                  </a:txBody>
                  <a:tcPr marL="5163" marR="5163" marT="51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</a:p>
                  </a:txBody>
                  <a:tcPr marL="5163" marR="5163" marT="51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Средняя оценка 2019</a:t>
                      </a:r>
                      <a:endParaRPr lang="ru-RU" sz="1200" b="1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63" marR="5163" marT="51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err="1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Усп-ть</a:t>
                      </a:r>
                      <a:r>
                        <a:rPr lang="ru-RU" sz="1200" b="1" i="0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%</a:t>
                      </a:r>
                    </a:p>
                  </a:txBody>
                  <a:tcPr marL="5163" marR="5163" marT="51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Кач-во, %</a:t>
                      </a:r>
                    </a:p>
                  </a:txBody>
                  <a:tcPr marL="5163" marR="5163" marT="51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Средняя оценка </a:t>
                      </a:r>
                      <a:r>
                        <a:rPr lang="ru-RU" sz="1200" b="1" i="0" u="none" strike="noStrike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2018</a:t>
                      </a:r>
                      <a:endParaRPr lang="ru-RU" sz="1200" b="1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63" marR="5163" marT="51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4518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</a:t>
                      </a:r>
                    </a:p>
                  </a:txBody>
                  <a:tcPr marL="5163" marR="5163" marT="51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1089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63" marR="5163" marT="51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194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63" marR="5163" marT="51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17,8</a:t>
                      </a:r>
                      <a:endParaRPr lang="ru-RU" sz="1200" b="1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63" marR="5163" marT="51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33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63" marR="5163" marT="51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135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63" marR="5163" marT="51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63" marR="5163" marT="51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63" marR="5163" marT="51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200" b="1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63" marR="5163" marT="51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4,04</a:t>
                      </a:r>
                      <a:endParaRPr lang="ru-RU" sz="1200" b="1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63" marR="5163" marT="51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63" marR="5163" marT="51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86,6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63" marR="5163" marT="51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3,93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63" marR="5163" marT="51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4518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</a:t>
                      </a:r>
                    </a:p>
                  </a:txBody>
                  <a:tcPr marL="5163" marR="5163" marT="51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1249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63" marR="5163" marT="51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312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63" marR="5163" marT="51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  <a:endParaRPr lang="ru-RU" sz="1200" b="1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63" marR="5163" marT="51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141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63" marR="5163" marT="51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140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63" marR="5163" marT="51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31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63" marR="5163" marT="51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63" marR="5163" marT="51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200" b="1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63" marR="5163" marT="51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4,35</a:t>
                      </a:r>
                      <a:endParaRPr lang="ru-RU" sz="1200" b="1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63" marR="5163" marT="51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63" marR="5163" marT="51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90,06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63" marR="5163" marT="51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4,31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63" marR="5163" marT="51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4518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</a:t>
                      </a:r>
                    </a:p>
                  </a:txBody>
                  <a:tcPr marL="5163" marR="5163" marT="51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920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63" marR="5163" marT="51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114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63" marR="5163" marT="51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12,4</a:t>
                      </a:r>
                      <a:endParaRPr lang="ru-RU" sz="1200" b="1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63" marR="5163" marT="51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63" marR="5163" marT="51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90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63" marR="5163" marT="51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63" marR="5163" marT="51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63" marR="5163" marT="51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200" b="1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63" marR="5163" marT="51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200" b="1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63" marR="5163" marT="51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63" marR="5163" marT="51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89,47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63" marR="5163" marT="51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3,8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63" marR="5163" marT="51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4518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</a:t>
                      </a:r>
                    </a:p>
                  </a:txBody>
                  <a:tcPr marL="5163" marR="5163" marT="51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1272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63" marR="5163" marT="51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228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63" marR="5163" marT="51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17,9</a:t>
                      </a:r>
                      <a:endParaRPr lang="ru-RU" sz="1200" b="1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63" marR="5163" marT="51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44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63" marR="5163" marT="51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145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63" marR="5163" marT="51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39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63" marR="5163" marT="51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63" marR="5163" marT="51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200" b="1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63" marR="5163" marT="51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4,02</a:t>
                      </a:r>
                      <a:endParaRPr lang="ru-RU" sz="1200" b="1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63" marR="5163" marT="51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63" marR="5163" marT="51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82,89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63" marR="5163" marT="51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4,1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63" marR="5163" marT="51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2839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Н-С</a:t>
                      </a:r>
                    </a:p>
                  </a:txBody>
                  <a:tcPr marL="5163" marR="5163" marT="51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1827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63" marR="5163" marT="51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312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63" marR="5163" marT="51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17,1</a:t>
                      </a:r>
                      <a:endParaRPr lang="ru-RU" sz="1200" b="1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63" marR="5163" marT="51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94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63" marR="5163" marT="51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190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63" marR="5163" marT="51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63" marR="5163" marT="51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63" marR="5163" marT="51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200" b="1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63" marR="5163" marT="51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4,21</a:t>
                      </a:r>
                      <a:endParaRPr lang="ru-RU" sz="1200" b="1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63" marR="5163" marT="51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63" marR="5163" marT="51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91,03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63" marR="5163" marT="51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4,04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63" marR="5163" marT="51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4518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</a:p>
                  </a:txBody>
                  <a:tcPr marL="5163" marR="5163" marT="51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2172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63" marR="5163" marT="51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365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63" marR="5163" marT="51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16,8</a:t>
                      </a:r>
                      <a:endParaRPr lang="ru-RU" sz="1200" b="1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63" marR="5163" marT="51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99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63" marR="5163" marT="51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239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63" marR="5163" marT="51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63" marR="5163" marT="51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63" marR="5163" marT="51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200" b="1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63" marR="5163" marT="51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4,2</a:t>
                      </a:r>
                      <a:endParaRPr lang="ru-RU" sz="1200" b="1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63" marR="5163" marT="51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63" marR="5163" marT="51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92,6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63" marR="5163" marT="51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4,3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63" marR="5163" marT="51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4518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</a:t>
                      </a:r>
                    </a:p>
                  </a:txBody>
                  <a:tcPr marL="5163" marR="5163" marT="51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2562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63" marR="5163" marT="51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388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63" marR="5163" marT="51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15,1</a:t>
                      </a:r>
                      <a:endParaRPr lang="ru-RU" sz="1200" b="1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63" marR="5163" marT="51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57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63" marR="5163" marT="51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286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63" marR="5163" marT="51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45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63" marR="5163" marT="51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63" marR="5163" marT="51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200" b="1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63" marR="5163" marT="51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4,03</a:t>
                      </a:r>
                      <a:endParaRPr lang="ru-RU" sz="1200" b="1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63" marR="5163" marT="51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63" marR="5163" marT="51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88,4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63" marR="5163" marT="51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4,14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63" marR="5163" marT="51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4518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Казань</a:t>
                      </a:r>
                    </a:p>
                  </a:txBody>
                  <a:tcPr marL="5163" marR="5163" marT="51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11091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63" marR="5163" marT="51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1913</a:t>
                      </a:r>
                      <a:endParaRPr lang="ru-RU" sz="1200" b="1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63" marR="5163" marT="51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17,12</a:t>
                      </a:r>
                      <a:endParaRPr lang="ru-RU" sz="1200" b="1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63" marR="5163" marT="51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480</a:t>
                      </a:r>
                      <a:endParaRPr lang="ru-RU" sz="1200" b="1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63" marR="5163" marT="51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1225</a:t>
                      </a:r>
                      <a:endParaRPr lang="ru-RU" sz="1200" b="1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63" marR="5163" marT="51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208</a:t>
                      </a:r>
                      <a:endParaRPr lang="ru-RU" sz="1200" b="1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63" marR="5163" marT="51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200" b="1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63" marR="5163" marT="51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200" b="1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63" marR="5163" marT="51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4,14</a:t>
                      </a:r>
                      <a:endParaRPr lang="ru-RU" sz="1200" b="1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63" marR="5163" marT="51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200" b="1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63" marR="5163" marT="51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89,13</a:t>
                      </a:r>
                      <a:endParaRPr lang="ru-RU" sz="1200" b="1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63" marR="5163" marT="51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4,14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63" marR="5163" marT="51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42164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Спасибо за внимание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6EB2B-E001-4967-872E-A016B8C415F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4862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6426249"/>
              </p:ext>
            </p:extLst>
          </p:nvPr>
        </p:nvGraphicFramePr>
        <p:xfrm>
          <a:off x="899592" y="1491630"/>
          <a:ext cx="7344816" cy="1872209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2077322"/>
                <a:gridCol w="1409611"/>
                <a:gridCol w="1335421"/>
                <a:gridCol w="1261231"/>
                <a:gridCol w="1261231"/>
              </a:tblGrid>
              <a:tr h="864097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Предметы</a:t>
                      </a:r>
                      <a:endParaRPr lang="ru-RU" sz="1400" b="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4801" marR="54801" marT="0" marB="0" anchor="ctr"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Средний балл п</a:t>
                      </a:r>
                      <a:r>
                        <a:rPr lang="ru-RU" sz="12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результатам участия в ЕГЭ</a:t>
                      </a:r>
                      <a:endParaRPr lang="ru-RU" sz="12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4801" marR="54801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Средний балл РТ</a:t>
                      </a:r>
                      <a:endParaRPr lang="ru-RU" sz="12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4801" marR="54801" marT="0" marB="0" anchor="ctr"/>
                </a:tc>
              </a:tr>
              <a:tr h="50405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2018</a:t>
                      </a:r>
                      <a:endParaRPr lang="ru-RU" sz="1400" b="1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4801" marR="54801" marT="0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2019</a:t>
                      </a:r>
                      <a:endParaRPr lang="ru-RU" sz="1400" b="1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4801" marR="54801" marT="0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Динамика</a:t>
                      </a:r>
                      <a:endParaRPr lang="ru-RU" sz="1400" b="1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4801" marR="54801" marT="0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4801" marR="54801" marT="0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ФИЗИКА</a:t>
                      </a:r>
                      <a:endParaRPr lang="ru-RU" sz="1400" b="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4801" marR="5480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58,07</a:t>
                      </a:r>
                      <a:endParaRPr lang="ru-RU" sz="1400" b="1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4801" marR="5480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59,37</a:t>
                      </a:r>
                      <a:endParaRPr lang="ru-RU" sz="1400" b="1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4801" marR="54801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+1,3</a:t>
                      </a:r>
                      <a:endParaRPr lang="ru-RU" sz="1400" kern="12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60,32</a:t>
                      </a:r>
                      <a:endParaRPr lang="ru-RU" sz="1400" kern="12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Заголовок 3"/>
          <p:cNvSpPr txBox="1">
            <a:spLocks/>
          </p:cNvSpPr>
          <p:nvPr/>
        </p:nvSpPr>
        <p:spPr>
          <a:xfrm>
            <a:off x="1763688" y="411511"/>
            <a:ext cx="6048672" cy="584775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fontAlgn="base">
              <a:spcAft>
                <a:spcPct val="0"/>
              </a:spcAft>
              <a:buClr>
                <a:srgbClr val="05E0DB">
                  <a:lumMod val="75000"/>
                </a:srgbClr>
              </a:buClr>
              <a:defRPr/>
            </a:pPr>
            <a:r>
              <a:rPr lang="ru-RU" sz="3200" b="1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Результаты ЕГЭ-2019</a:t>
            </a:r>
            <a:endParaRPr lang="ru-RU" sz="3200" b="1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CD5F2-8DB3-4CAA-B387-1F478B729D5E}" type="slidenum">
              <a:rPr lang="ru-RU" smtClean="0">
                <a:solidFill>
                  <a:srgbClr val="073E87"/>
                </a:solidFill>
              </a:rPr>
              <a:pPr/>
              <a:t>2</a:t>
            </a:fld>
            <a:endParaRPr lang="ru-RU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329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899592" y="483519"/>
            <a:ext cx="7416824" cy="901864"/>
          </a:xfrm>
        </p:spPr>
        <p:txBody>
          <a:bodyPr>
            <a:noAutofit/>
          </a:bodyPr>
          <a:lstStyle/>
          <a:p>
            <a:pPr fontAlgn="base">
              <a:spcAft>
                <a:spcPct val="0"/>
              </a:spcAft>
            </a:pPr>
            <a:r>
              <a:rPr lang="ru-RU" sz="28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Динамика изменения доли </a:t>
            </a:r>
            <a:r>
              <a:rPr lang="ru-RU" sz="28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участников ЕГЭ, </a:t>
            </a:r>
            <a:r>
              <a:rPr lang="ru-RU" sz="28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не преодолевших </a:t>
            </a:r>
            <a:r>
              <a:rPr lang="en-US" sz="28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min</a:t>
            </a:r>
            <a:r>
              <a:rPr lang="ru-RU" sz="28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порог</a:t>
            </a:r>
            <a:endParaRPr lang="ru-RU" sz="2800" b="1" dirty="0"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1389744"/>
              </p:ext>
            </p:extLst>
          </p:nvPr>
        </p:nvGraphicFramePr>
        <p:xfrm>
          <a:off x="1403648" y="1491629"/>
          <a:ext cx="6408711" cy="147129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60239"/>
                <a:gridCol w="1440161"/>
                <a:gridCol w="1634302"/>
                <a:gridCol w="1174009"/>
              </a:tblGrid>
              <a:tr h="65457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0489" marR="60489" marT="0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2018</a:t>
                      </a:r>
                      <a:endParaRPr lang="ru-RU" sz="14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0489" marR="60489" marT="0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2019</a:t>
                      </a:r>
                      <a:endParaRPr lang="ru-RU" sz="14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0489" marR="60489" marT="0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Динамика</a:t>
                      </a:r>
                      <a:endParaRPr lang="ru-RU" sz="14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0489" marR="60489" marT="0" marB="0">
                    <a:solidFill>
                      <a:schemeClr val="bg2">
                        <a:lumMod val="50000"/>
                      </a:schemeClr>
                    </a:solidFill>
                  </a:tcPr>
                </a:tc>
              </a:tr>
              <a:tr h="81672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ФИЗИКА</a:t>
                      </a:r>
                      <a:endParaRPr lang="ru-RU" sz="14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0489" marR="60489" marT="0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1,42</a:t>
                      </a:r>
                      <a:endParaRPr lang="ru-RU" sz="14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0489" marR="6048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2,17</a:t>
                      </a:r>
                    </a:p>
                  </a:txBody>
                  <a:tcPr marL="60489" marR="6048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-0,75</a:t>
                      </a:r>
                      <a:endParaRPr lang="ru-RU" sz="14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0489" marR="60489" marT="0" marB="0" anchor="ctr"/>
                </a:tc>
              </a:tr>
            </a:tbl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CD5F2-8DB3-4CAA-B387-1F478B729D5E}" type="slidenum">
              <a:rPr lang="ru-RU" smtClean="0">
                <a:solidFill>
                  <a:srgbClr val="073E87"/>
                </a:solidFill>
              </a:rPr>
              <a:pPr/>
              <a:t>3</a:t>
            </a:fld>
            <a:endParaRPr lang="ru-RU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1838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5023" y="411510"/>
            <a:ext cx="6965245" cy="720080"/>
          </a:xfrm>
        </p:spPr>
        <p:txBody>
          <a:bodyPr>
            <a:normAutofit/>
          </a:bodyPr>
          <a:lstStyle/>
          <a:p>
            <a:r>
              <a:rPr lang="ru-RU" sz="1800" dirty="0">
                <a:solidFill>
                  <a:srgbClr val="2F5897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Palatino Linotype"/>
              </a:rPr>
              <a:t>Количество выпускников, не </a:t>
            </a:r>
            <a:r>
              <a:rPr lang="ru-RU" sz="1800" dirty="0" smtClean="0">
                <a:solidFill>
                  <a:srgbClr val="2F5897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Palatino Linotype"/>
              </a:rPr>
              <a:t>преодолевших</a:t>
            </a:r>
            <a:br>
              <a:rPr lang="ru-RU" sz="1800" dirty="0" smtClean="0">
                <a:solidFill>
                  <a:srgbClr val="2F5897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Palatino Linotype"/>
              </a:rPr>
            </a:br>
            <a:r>
              <a:rPr lang="ru-RU" sz="1800" dirty="0" smtClean="0">
                <a:solidFill>
                  <a:srgbClr val="2F5897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Palatino Linotype"/>
              </a:rPr>
              <a:t> </a:t>
            </a:r>
            <a:r>
              <a:rPr lang="ru-RU" sz="1800" dirty="0">
                <a:solidFill>
                  <a:srgbClr val="2F5897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Palatino Linotype"/>
              </a:rPr>
              <a:t>минимальный </a:t>
            </a:r>
            <a:r>
              <a:rPr lang="ru-RU" sz="1800" dirty="0" smtClean="0">
                <a:solidFill>
                  <a:srgbClr val="2F5897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Palatino Linotype"/>
              </a:rPr>
              <a:t>порог по физике </a:t>
            </a:r>
            <a:endParaRPr lang="ru-RU" sz="18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CD5F2-8DB3-4CAA-B387-1F478B729D5E}" type="slidenum">
              <a:rPr lang="ru-RU" smtClean="0"/>
              <a:t>4</a:t>
            </a:fld>
            <a:endParaRPr lang="ru-RU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6008948"/>
              </p:ext>
            </p:extLst>
          </p:nvPr>
        </p:nvGraphicFramePr>
        <p:xfrm>
          <a:off x="827584" y="1131589"/>
          <a:ext cx="7056784" cy="3497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2996"/>
                <a:gridCol w="2993788"/>
              </a:tblGrid>
              <a:tr h="480164">
                <a:tc>
                  <a:txBody>
                    <a:bodyPr/>
                    <a:lstStyle/>
                    <a:p>
                      <a:pPr algn="ctr">
                        <a:lnSpc>
                          <a:spcPct val="14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Район</a:t>
                      </a:r>
                      <a:endParaRPr lang="ru-RU" sz="1200" b="1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ФИЗИКА</a:t>
                      </a:r>
                      <a:endParaRPr lang="ru-RU" sz="12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38940">
                <a:tc>
                  <a:txBody>
                    <a:bodyPr/>
                    <a:lstStyle/>
                    <a:p>
                      <a:pPr algn="ctr">
                        <a:lnSpc>
                          <a:spcPct val="14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Авиастроительный</a:t>
                      </a:r>
                      <a:endParaRPr lang="ru-RU" sz="1200" b="1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Г№37,Л№145,СОШ № 77(2)</a:t>
                      </a:r>
                      <a:endParaRPr lang="ru-RU" sz="12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26101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73E87">
                              <a:lumMod val="75000"/>
                            </a:srgb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Ново-Савиновский</a:t>
                      </a: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73E87">
                            <a:lumMod val="75000"/>
                          </a:srgbClr>
                        </a:solidFill>
                        <a:effectLst/>
                        <a:uLnTx/>
                        <a:uFillTx/>
                        <a:latin typeface="Times New Roman"/>
                        <a:ea typeface="Times New Roman"/>
                        <a:cs typeface="+mn-cs"/>
                      </a:endParaRPr>
                    </a:p>
                    <a:p>
                      <a:pPr algn="ctr">
                        <a:lnSpc>
                          <a:spcPct val="140000"/>
                        </a:lnSpc>
                        <a:spcAft>
                          <a:spcPts val="0"/>
                        </a:spcAft>
                      </a:pPr>
                      <a:endParaRPr lang="ru-RU" sz="1200" b="1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СОШ № 23,71,85,113(2),165,43(2)</a:t>
                      </a:r>
                      <a:endParaRPr lang="ru-RU" sz="12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471292">
                <a:tc>
                  <a:txBody>
                    <a:bodyPr/>
                    <a:lstStyle/>
                    <a:p>
                      <a:pPr algn="ctr">
                        <a:lnSpc>
                          <a:spcPct val="14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Кировский</a:t>
                      </a:r>
                      <a:endParaRPr lang="ru-RU" sz="1200" b="1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СОШ № 135,57</a:t>
                      </a:r>
                      <a:endParaRPr lang="ru-RU" sz="12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38940">
                <a:tc>
                  <a:txBody>
                    <a:bodyPr/>
                    <a:lstStyle/>
                    <a:p>
                      <a:pPr algn="ctr">
                        <a:lnSpc>
                          <a:spcPct val="14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Московский</a:t>
                      </a:r>
                      <a:endParaRPr lang="ru-RU" sz="1200" b="1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73E87">
                              <a:lumMod val="75000"/>
                            </a:srgb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СОШ № 64</a:t>
                      </a:r>
                      <a:endParaRPr lang="ru-RU" sz="12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38940">
                <a:tc>
                  <a:txBody>
                    <a:bodyPr/>
                    <a:lstStyle/>
                    <a:p>
                      <a:pPr algn="ctr">
                        <a:lnSpc>
                          <a:spcPct val="14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Вахитовский</a:t>
                      </a:r>
                      <a:endParaRPr lang="ru-RU" sz="1200" b="1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Г №28,СОШ № 18 (2),№14</a:t>
                      </a:r>
                      <a:endParaRPr lang="ru-RU" sz="12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38940">
                <a:tc>
                  <a:txBody>
                    <a:bodyPr/>
                    <a:lstStyle/>
                    <a:p>
                      <a:pPr algn="ctr">
                        <a:lnSpc>
                          <a:spcPct val="14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Приволжский</a:t>
                      </a:r>
                      <a:endParaRPr lang="ru-RU" sz="1200" b="1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73E87">
                              <a:lumMod val="75000"/>
                            </a:srgb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Г №21(2),СОШ  № 42</a:t>
                      </a:r>
                      <a:endParaRPr lang="ru-RU" sz="12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38940">
                <a:tc>
                  <a:txBody>
                    <a:bodyPr/>
                    <a:lstStyle/>
                    <a:p>
                      <a:pPr algn="ctr">
                        <a:lnSpc>
                          <a:spcPct val="14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Советский</a:t>
                      </a:r>
                      <a:endParaRPr lang="ru-RU" sz="1200" b="1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73E87">
                              <a:lumMod val="75000"/>
                            </a:srgb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Г №8,20,90,Л№121,СОШ 171,124,161</a:t>
                      </a:r>
                      <a:endParaRPr lang="ru-RU" sz="12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38940">
                <a:tc>
                  <a:txBody>
                    <a:bodyPr/>
                    <a:lstStyle/>
                    <a:p>
                      <a:pPr algn="ctr">
                        <a:lnSpc>
                          <a:spcPct val="14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Казань</a:t>
                      </a:r>
                      <a:endParaRPr lang="ru-RU" sz="1200" b="1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29</a:t>
                      </a:r>
                      <a:endParaRPr lang="ru-RU" sz="12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24008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5023" y="613188"/>
            <a:ext cx="6965245" cy="446395"/>
          </a:xfrm>
        </p:spPr>
        <p:txBody>
          <a:bodyPr>
            <a:normAutofit fontScale="90000"/>
          </a:bodyPr>
          <a:lstStyle/>
          <a:p>
            <a:pPr lvl="0"/>
            <a:r>
              <a:rPr lang="ru-RU" sz="1600" b="1" dirty="0" smtClean="0">
                <a:solidFill>
                  <a:srgbClr val="002060"/>
                </a:solidFill>
                <a:latin typeface="Calibri"/>
                <a:ea typeface="+mn-ea"/>
                <a:cs typeface="+mn-cs"/>
              </a:rPr>
              <a:t/>
            </a:r>
            <a:br>
              <a:rPr lang="ru-RU" sz="1600" b="1" dirty="0" smtClean="0">
                <a:solidFill>
                  <a:srgbClr val="002060"/>
                </a:solidFill>
                <a:latin typeface="Calibri"/>
                <a:ea typeface="+mn-ea"/>
                <a:cs typeface="+mn-cs"/>
              </a:rPr>
            </a:br>
            <a:r>
              <a:rPr lang="ru-RU" sz="1600" b="1" dirty="0">
                <a:solidFill>
                  <a:srgbClr val="002060"/>
                </a:solidFill>
                <a:latin typeface="Calibri"/>
                <a:ea typeface="+mn-ea"/>
                <a:cs typeface="+mn-cs"/>
              </a:rPr>
              <a:t/>
            </a:r>
            <a:br>
              <a:rPr lang="ru-RU" sz="1600" b="1" dirty="0">
                <a:solidFill>
                  <a:srgbClr val="002060"/>
                </a:solidFill>
                <a:latin typeface="Calibri"/>
                <a:ea typeface="+mn-ea"/>
                <a:cs typeface="+mn-cs"/>
              </a:rPr>
            </a:br>
            <a:r>
              <a:rPr lang="ru-RU" sz="2000" b="1" dirty="0" smtClean="0">
                <a:solidFill>
                  <a:srgbClr val="002060"/>
                </a:solidFill>
                <a:latin typeface="Calibri"/>
                <a:ea typeface="+mn-ea"/>
                <a:cs typeface="+mn-cs"/>
              </a:rPr>
              <a:t>Образовательные </a:t>
            </a:r>
            <a:r>
              <a:rPr lang="ru-RU" sz="2000" b="1" dirty="0">
                <a:solidFill>
                  <a:srgbClr val="002060"/>
                </a:solidFill>
                <a:latin typeface="Calibri"/>
                <a:ea typeface="+mn-ea"/>
                <a:cs typeface="+mn-cs"/>
              </a:rPr>
              <a:t>учреждения, </a:t>
            </a:r>
            <a:br>
              <a:rPr lang="ru-RU" sz="2000" b="1" dirty="0">
                <a:solidFill>
                  <a:srgbClr val="002060"/>
                </a:solidFill>
                <a:latin typeface="Calibri"/>
                <a:ea typeface="+mn-ea"/>
                <a:cs typeface="+mn-cs"/>
              </a:rPr>
            </a:br>
            <a:r>
              <a:rPr lang="ru-RU" sz="2000" b="1" dirty="0">
                <a:solidFill>
                  <a:srgbClr val="002060"/>
                </a:solidFill>
                <a:latin typeface="Calibri"/>
                <a:ea typeface="+mn-ea"/>
                <a:cs typeface="+mn-cs"/>
              </a:rPr>
              <a:t>подготовившие 100-балльников в 2019 году</a:t>
            </a:r>
            <a:br>
              <a:rPr lang="ru-RU" sz="2000" b="1" dirty="0">
                <a:solidFill>
                  <a:srgbClr val="002060"/>
                </a:solidFill>
                <a:latin typeface="Calibri"/>
                <a:ea typeface="+mn-ea"/>
                <a:cs typeface="+mn-cs"/>
              </a:rPr>
            </a:br>
            <a:endParaRPr lang="ru-RU" sz="20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CD5F2-8DB3-4CAA-B387-1F478B729D5E}" type="slidenum">
              <a:rPr lang="ru-RU" smtClean="0"/>
              <a:t>5</a:t>
            </a:fld>
            <a:endParaRPr lang="ru-RU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0029362"/>
              </p:ext>
            </p:extLst>
          </p:nvPr>
        </p:nvGraphicFramePr>
        <p:xfrm>
          <a:off x="899592" y="1275606"/>
          <a:ext cx="7272809" cy="33604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10301"/>
                <a:gridCol w="3238239"/>
                <a:gridCol w="2424269"/>
              </a:tblGrid>
              <a:tr h="46831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600" dirty="0">
                          <a:effectLst/>
                        </a:rPr>
                        <a:t>Районы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593" marR="6459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600" dirty="0" smtClean="0">
                          <a:effectLst/>
                        </a:rPr>
                        <a:t>Образовательные учреждения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593" marR="6459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600" dirty="0">
                          <a:effectLst/>
                        </a:rPr>
                        <a:t>Кол-во </a:t>
                      </a:r>
                      <a:r>
                        <a:rPr lang="ru-RU" sz="1600" dirty="0" smtClean="0">
                          <a:effectLst/>
                        </a:rPr>
                        <a:t>выпускников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593" marR="64593" marT="0" marB="0" anchor="ctr"/>
                </a:tc>
              </a:tr>
              <a:tr h="5204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600" dirty="0" smtClean="0">
                          <a:solidFill>
                            <a:srgbClr val="002060"/>
                          </a:solidFill>
                          <a:effectLst/>
                        </a:rPr>
                        <a:t>Авиа-строительный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593" marR="64593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593" marR="6459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593" marR="64593" marT="0" marB="0" anchor="ctr"/>
                </a:tc>
              </a:tr>
              <a:tr h="46831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600" dirty="0" err="1">
                          <a:solidFill>
                            <a:srgbClr val="002060"/>
                          </a:solidFill>
                          <a:effectLst/>
                        </a:rPr>
                        <a:t>Вахитовский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593" marR="64593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</a:rPr>
                        <a:t>Лицей №131 </a:t>
                      </a:r>
                      <a:r>
                        <a:rPr lang="ru-RU" sz="1600" dirty="0" smtClean="0">
                          <a:solidFill>
                            <a:srgbClr val="002060"/>
                          </a:solidFill>
                          <a:effectLst/>
                        </a:rPr>
                        <a:t>(3)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593" marR="6459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600" dirty="0" smtClean="0">
                          <a:solidFill>
                            <a:srgbClr val="002060"/>
                          </a:solidFill>
                          <a:effectLst/>
                        </a:rPr>
                        <a:t>3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593" marR="64593" marT="0" marB="0" anchor="ctr"/>
                </a:tc>
              </a:tr>
              <a:tr h="46099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</a:rPr>
                        <a:t>Московский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593" marR="64593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600" dirty="0" smtClean="0">
                          <a:solidFill>
                            <a:srgbClr val="002060"/>
                          </a:solidFill>
                          <a:effectLst/>
                        </a:rPr>
                        <a:t>Татарская гимназия №2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593" marR="6459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600" dirty="0" smtClean="0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593" marR="64593" marT="0" marB="0" anchor="ctr"/>
                </a:tc>
              </a:tr>
              <a:tr h="69149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600">
                          <a:solidFill>
                            <a:srgbClr val="002060"/>
                          </a:solidFill>
                          <a:effectLst/>
                        </a:rPr>
                        <a:t>Ново-Савиновский</a:t>
                      </a:r>
                      <a:endParaRPr lang="ru-RU" sz="160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593" marR="64593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600" dirty="0" smtClean="0">
                          <a:solidFill>
                            <a:srgbClr val="002060"/>
                          </a:solidFill>
                          <a:effectLst/>
                        </a:rPr>
                        <a:t>СОШ № 132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593" marR="6459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600" dirty="0" smtClean="0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593" marR="64593" marT="0" marB="0" anchor="ctr"/>
                </a:tc>
              </a:tr>
              <a:tr h="46831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600">
                          <a:solidFill>
                            <a:srgbClr val="002060"/>
                          </a:solidFill>
                          <a:effectLst/>
                        </a:rPr>
                        <a:t>Приволжский</a:t>
                      </a:r>
                      <a:endParaRPr lang="ru-RU" sz="160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593" marR="64593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en-US" sz="1600" dirty="0">
                          <a:solidFill>
                            <a:srgbClr val="002060"/>
                          </a:solidFill>
                          <a:effectLst/>
                        </a:rPr>
                        <a:t>IT</a:t>
                      </a:r>
                      <a:r>
                        <a:rPr lang="ru-RU" sz="1600" dirty="0" smtClean="0">
                          <a:solidFill>
                            <a:srgbClr val="002060"/>
                          </a:solidFill>
                          <a:effectLst/>
                        </a:rPr>
                        <a:t>-лицей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593" marR="6459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600" dirty="0" smtClean="0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593" marR="64593" marT="0" marB="0" anchor="ctr"/>
                </a:tc>
              </a:tr>
              <a:tr h="23415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60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Казань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593" marR="64593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593" marR="6459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60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6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593" marR="64593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9455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5023" y="411512"/>
            <a:ext cx="6965245" cy="432047"/>
          </a:xfrm>
        </p:spPr>
        <p:txBody>
          <a:bodyPr>
            <a:noAutofit/>
          </a:bodyPr>
          <a:lstStyle/>
          <a:p>
            <a:r>
              <a:rPr lang="ru-RU" sz="18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ЕГЭ-2019 по физике  в разрезе районов</a:t>
            </a:r>
            <a:endParaRPr lang="ru-RU" sz="1800" b="1" dirty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CD5F2-8DB3-4CAA-B387-1F478B729D5E}" type="slidenum">
              <a:rPr lang="ru-RU" smtClean="0"/>
              <a:t>6</a:t>
            </a:fld>
            <a:endParaRPr lang="ru-RU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76679321"/>
              </p:ext>
            </p:extLst>
          </p:nvPr>
        </p:nvGraphicFramePr>
        <p:xfrm>
          <a:off x="827584" y="843559"/>
          <a:ext cx="7488826" cy="3843466"/>
        </p:xfrm>
        <a:graphic>
          <a:graphicData uri="http://schemas.openxmlformats.org/drawingml/2006/table">
            <a:tbl>
              <a:tblPr/>
              <a:tblGrid>
                <a:gridCol w="1048433"/>
                <a:gridCol w="524218"/>
                <a:gridCol w="599106"/>
                <a:gridCol w="599106"/>
                <a:gridCol w="449330"/>
                <a:gridCol w="452215"/>
                <a:gridCol w="576064"/>
                <a:gridCol w="504056"/>
                <a:gridCol w="792088"/>
                <a:gridCol w="692154"/>
                <a:gridCol w="626028"/>
                <a:gridCol w="626028"/>
              </a:tblGrid>
              <a:tr h="57606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Район</a:t>
                      </a:r>
                    </a:p>
                  </a:txBody>
                  <a:tcPr marL="5266" marR="5266" marT="52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Кол-во выпускников</a:t>
                      </a:r>
                    </a:p>
                  </a:txBody>
                  <a:tcPr marL="5266" marR="5266" marT="52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Кол-во участников</a:t>
                      </a:r>
                    </a:p>
                  </a:txBody>
                  <a:tcPr marL="5266" marR="5266" marT="52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участия</a:t>
                      </a:r>
                    </a:p>
                  </a:txBody>
                  <a:tcPr marL="5266" marR="5266" marT="52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Ниже </a:t>
                      </a:r>
                      <a:r>
                        <a:rPr lang="en-US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min</a:t>
                      </a:r>
                    </a:p>
                  </a:txBody>
                  <a:tcPr marL="5266" marR="5266" marT="52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</a:p>
                  </a:txBody>
                  <a:tcPr marL="5266" marR="5266" marT="52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 80 до 100 баллов</a:t>
                      </a:r>
                    </a:p>
                  </a:txBody>
                  <a:tcPr marL="5266" marR="5266" marT="52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</a:p>
                  </a:txBody>
                  <a:tcPr marL="5266" marR="5266" marT="52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Кол-во 100 </a:t>
                      </a:r>
                      <a:r>
                        <a:rPr lang="ru-RU" sz="1200" b="0" i="0" u="none" strike="noStrike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балль-ников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266" marR="5266" marT="52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Средний балл 2018</a:t>
                      </a:r>
                    </a:p>
                  </a:txBody>
                  <a:tcPr marL="5266" marR="5266" marT="52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Средний </a:t>
                      </a:r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балл 2019</a:t>
                      </a:r>
                    </a:p>
                  </a:txBody>
                  <a:tcPr marL="5266" marR="5266" marT="52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сравнении (+-)</a:t>
                      </a:r>
                    </a:p>
                  </a:txBody>
                  <a:tcPr marL="5266" marR="5266" marT="52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138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Авиастроительный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266" marR="5266" marT="52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475</a:t>
                      </a:r>
                    </a:p>
                  </a:txBody>
                  <a:tcPr marL="5266" marR="5266" marT="52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139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266" marR="5266" marT="52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29,3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266" marR="5266" marT="52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266" marR="5266" marT="52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2,88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266" marR="5266" marT="52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266" marR="5266" marT="52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9,35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266" marR="5266" marT="52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266" marR="5266" marT="52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55,81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266" marR="5266" marT="52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56,04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266" marR="5266" marT="52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0,23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266" marR="5266" marT="52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138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Ново-Савиновский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266" marR="5266" marT="52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990</a:t>
                      </a:r>
                    </a:p>
                  </a:txBody>
                  <a:tcPr marL="5266" marR="5266" marT="52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255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266" marR="5266" marT="52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25,8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266" marR="5266" marT="52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266" marR="5266" marT="52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3,14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266" marR="5266" marT="52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43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266" marR="5266" marT="52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16,86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266" marR="5266" marT="52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266" marR="5266" marT="52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60,73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266" marR="5266" marT="52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60,72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266" marR="5266" marT="52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-0,01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266" marR="5266" marT="52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177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Кировский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266" marR="5266" marT="52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429</a:t>
                      </a:r>
                    </a:p>
                  </a:txBody>
                  <a:tcPr marL="5266" marR="5266" marT="52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79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266" marR="5266" marT="52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18,4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266" marR="5266" marT="52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266" marR="5266" marT="52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2,53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266" marR="5266" marT="52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266" marR="5266" marT="52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8,86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266" marR="5266" marT="52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-</a:t>
                      </a:r>
                      <a:endParaRPr lang="ru-RU" sz="1200" dirty="0"/>
                    </a:p>
                  </a:txBody>
                  <a:tcPr marL="5266" marR="5266" marT="52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48,68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266" marR="5266" marT="52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55,39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266" marR="5266" marT="52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6,71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266" marR="5266" marT="52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3177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Московский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266" marR="5266" marT="52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740</a:t>
                      </a:r>
                    </a:p>
                  </a:txBody>
                  <a:tcPr marL="5266" marR="5266" marT="52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185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266" marR="5266" marT="52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266" marR="5266" marT="52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266" marR="5266" marT="52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0,54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266" marR="5266" marT="52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266" marR="5266" marT="52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5,41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266" marR="5266" marT="52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266" marR="5266" marT="52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56,58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266" marR="5266" marT="52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56,58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266" marR="5266" marT="52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266" marR="5266" marT="52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950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Вахитовский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266" marR="5266" marT="52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928</a:t>
                      </a:r>
                    </a:p>
                  </a:txBody>
                  <a:tcPr marL="5266" marR="5266" marT="52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266" marR="5266" marT="52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21,6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266" marR="5266" marT="52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266" marR="5266" marT="52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266" marR="5266" marT="52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266" marR="5266" marT="52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266" marR="5266" marT="52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266" marR="5266" marT="52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64,78</a:t>
                      </a:r>
                    </a:p>
                    <a:p>
                      <a:pPr algn="ctr" fontAlgn="ctr"/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266" marR="5266" marT="52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65,28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266" marR="5266" marT="52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0,5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266" marR="5266" marT="52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0005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Приволжский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266" marR="5266" marT="52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1059</a:t>
                      </a:r>
                    </a:p>
                  </a:txBody>
                  <a:tcPr marL="5266" marR="5266" marT="52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223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266" marR="5266" marT="52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21,1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266" marR="5266" marT="52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266" marR="5266" marT="52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1,35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266" marR="5266" marT="52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34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266" marR="5266" marT="52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15,25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266" marR="5266" marT="52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266" marR="5266" marT="52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57,69</a:t>
                      </a:r>
                    </a:p>
                    <a:p>
                      <a:pPr algn="ctr" fontAlgn="ctr"/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266" marR="5266" marT="52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60,77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266" marR="5266" marT="52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3,08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266" marR="5266" marT="52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0008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Советский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266" marR="5266" marT="52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1056</a:t>
                      </a:r>
                    </a:p>
                  </a:txBody>
                  <a:tcPr marL="5266" marR="5266" marT="52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257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266" marR="5266" marT="52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24,3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266" marR="5266" marT="52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266" marR="5266" marT="52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2,72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266" marR="5266" marT="52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32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266" marR="5266" marT="52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12,45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266" marR="5266" marT="52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266" marR="5266" marT="52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54,51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266" marR="5266" marT="52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57,26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266" marR="5266" marT="52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2,75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266" marR="5266" marT="52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138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Казань</a:t>
                      </a:r>
                    </a:p>
                  </a:txBody>
                  <a:tcPr marL="5266" marR="5266" marT="52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5677</a:t>
                      </a:r>
                    </a:p>
                  </a:txBody>
                  <a:tcPr marL="5266" marR="5266" marT="52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1338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266" marR="5266" marT="52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23,6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266" marR="5266" marT="52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266" marR="5266" marT="52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2,17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266" marR="5266" marT="52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189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266" marR="5266" marT="52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14,13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266" marR="5266" marT="52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266" marR="5266" marT="52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58,07</a:t>
                      </a:r>
                    </a:p>
                    <a:p>
                      <a:pPr algn="ctr" fontAlgn="ctr"/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266" marR="5266" marT="52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59,37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266" marR="5266" marT="52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1,3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266" marR="5266" marT="52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83568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89377" y="483518"/>
            <a:ext cx="6965245" cy="432047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Физика - 2019</a:t>
            </a:r>
            <a:endParaRPr lang="ru-RU" sz="3200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8269334"/>
              </p:ext>
            </p:extLst>
          </p:nvPr>
        </p:nvGraphicFramePr>
        <p:xfrm>
          <a:off x="935596" y="1203603"/>
          <a:ext cx="3744416" cy="2880314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2340260"/>
                <a:gridCol w="1404156"/>
              </a:tblGrid>
              <a:tr h="34956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ОУ</a:t>
                      </a:r>
                      <a:endParaRPr lang="ru-RU" sz="14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3460" marR="6346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Средний </a:t>
                      </a:r>
                      <a:r>
                        <a:rPr lang="ru-RU" sz="1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балл</a:t>
                      </a:r>
                      <a:endParaRPr lang="ru-RU" sz="14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3460" marR="63460" marT="0" marB="0" anchor="ctr"/>
                </a:tc>
              </a:tr>
              <a:tr h="227408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chemeClr val="lt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IT-лицей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82,6</a:t>
                      </a:r>
                      <a:endParaRPr lang="ru-RU" sz="1400" kern="12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227408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chemeClr val="lt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Лицей №131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77</a:t>
                      </a:r>
                      <a:endParaRPr lang="ru-RU" sz="1400" kern="12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227408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400" b="1" kern="1200" dirty="0" err="1" smtClean="0">
                          <a:solidFill>
                            <a:schemeClr val="lt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Инж</a:t>
                      </a:r>
                      <a:r>
                        <a:rPr lang="ru-RU" sz="140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 лицей КНИТУ КАИ</a:t>
                      </a:r>
                      <a:endParaRPr lang="ru-RU" sz="1400" b="1" kern="1200" dirty="0">
                        <a:solidFill>
                          <a:schemeClr val="lt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77</a:t>
                      </a:r>
                      <a:endParaRPr lang="ru-RU" sz="1400" kern="12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227408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chemeClr val="lt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Лицей К(П)ФУ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76,8</a:t>
                      </a:r>
                      <a:endParaRPr lang="ru-RU" sz="1400" kern="12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234723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Лицей-интернат №2</a:t>
                      </a:r>
                      <a:endParaRPr lang="ru-RU" sz="1400" b="1" kern="1200" dirty="0">
                        <a:solidFill>
                          <a:schemeClr val="lt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75,6</a:t>
                      </a:r>
                      <a:endParaRPr lang="ru-RU" sz="1400" kern="12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234723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Лицей № 177</a:t>
                      </a:r>
                      <a:endParaRPr lang="ru-RU" sz="1400" b="1" kern="1200" dirty="0">
                        <a:solidFill>
                          <a:schemeClr val="lt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75,6</a:t>
                      </a:r>
                      <a:endParaRPr lang="ru-RU" sz="1400" kern="12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234723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chemeClr val="lt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Гимназия №</a:t>
                      </a:r>
                      <a:r>
                        <a:rPr lang="ru-RU" sz="140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102</a:t>
                      </a:r>
                      <a:endParaRPr lang="ru-RU" sz="1400" b="1" kern="1200" dirty="0">
                        <a:solidFill>
                          <a:schemeClr val="lt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74,9</a:t>
                      </a:r>
                      <a:endParaRPr lang="ru-RU" sz="1400" kern="12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234723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chemeClr val="lt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Гимназия </a:t>
                      </a:r>
                      <a:r>
                        <a:rPr lang="ru-RU" sz="140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№7</a:t>
                      </a:r>
                      <a:endParaRPr lang="ru-RU" sz="1400" b="1" kern="1200" dirty="0">
                        <a:solidFill>
                          <a:schemeClr val="lt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73,3</a:t>
                      </a:r>
                      <a:endParaRPr lang="ru-RU" sz="1400" kern="12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227408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Елена-сервис</a:t>
                      </a:r>
                      <a:endParaRPr lang="ru-RU" sz="1400" b="1" kern="1200" dirty="0">
                        <a:solidFill>
                          <a:schemeClr val="lt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73</a:t>
                      </a:r>
                      <a:endParaRPr lang="ru-RU" sz="1400" kern="12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227408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Гимназия №27</a:t>
                      </a:r>
                      <a:endParaRPr lang="ru-RU" sz="1400" b="1" kern="1200" dirty="0">
                        <a:solidFill>
                          <a:schemeClr val="lt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73</a:t>
                      </a:r>
                      <a:endParaRPr lang="ru-RU" sz="1400" kern="12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227408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СОШ № 135</a:t>
                      </a:r>
                      <a:endParaRPr lang="ru-RU" sz="1400" b="1" kern="1200" dirty="0">
                        <a:solidFill>
                          <a:schemeClr val="lt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69,1</a:t>
                      </a:r>
                      <a:endParaRPr lang="ru-RU" sz="1400" kern="12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6227509"/>
              </p:ext>
            </p:extLst>
          </p:nvPr>
        </p:nvGraphicFramePr>
        <p:xfrm>
          <a:off x="4788024" y="1246147"/>
          <a:ext cx="3456384" cy="283777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00200"/>
                <a:gridCol w="1656184"/>
              </a:tblGrid>
              <a:tr h="34077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ОУ</a:t>
                      </a:r>
                      <a:endParaRPr lang="ru-RU" sz="14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Средний </a:t>
                      </a:r>
                      <a:r>
                        <a:rPr lang="ru-RU" sz="1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балл</a:t>
                      </a:r>
                      <a:endParaRPr lang="ru-RU" sz="14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2738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Школа №130</a:t>
                      </a:r>
                      <a:endParaRPr lang="ru-RU" sz="1400" b="1" kern="1200" dirty="0">
                        <a:solidFill>
                          <a:schemeClr val="lt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43,5</a:t>
                      </a:r>
                      <a:endParaRPr lang="ru-RU" sz="1400" kern="12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22738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СОШ № 99</a:t>
                      </a:r>
                      <a:endParaRPr lang="ru-RU" sz="1400" b="1" kern="1200" dirty="0">
                        <a:solidFill>
                          <a:schemeClr val="lt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43,3</a:t>
                      </a:r>
                      <a:endParaRPr lang="ru-RU" sz="1400" kern="12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22529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Школа №113</a:t>
                      </a:r>
                      <a:endParaRPr lang="ru-RU" sz="1400" b="1" kern="1200" dirty="0">
                        <a:solidFill>
                          <a:schemeClr val="lt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43,1</a:t>
                      </a:r>
                      <a:endParaRPr lang="ru-RU" sz="1400" kern="12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22529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Школа №31</a:t>
                      </a:r>
                      <a:endParaRPr lang="ru-RU" sz="1400" b="1" kern="1200" dirty="0">
                        <a:solidFill>
                          <a:schemeClr val="lt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43</a:t>
                      </a:r>
                      <a:endParaRPr lang="ru-RU" sz="1400" kern="12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22738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Гимназия № 50</a:t>
                      </a:r>
                      <a:endParaRPr lang="ru-RU" sz="1400" b="1" kern="1200" dirty="0">
                        <a:solidFill>
                          <a:schemeClr val="lt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42</a:t>
                      </a:r>
                      <a:endParaRPr lang="ru-RU" sz="1400" kern="12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22738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Гимназия  №12</a:t>
                      </a:r>
                      <a:endParaRPr lang="ru-RU" sz="1400" b="1" kern="1200" dirty="0">
                        <a:solidFill>
                          <a:schemeClr val="lt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42</a:t>
                      </a:r>
                      <a:endParaRPr lang="ru-RU" sz="1400" kern="12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22738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СОШ №85</a:t>
                      </a:r>
                      <a:endParaRPr lang="ru-RU" sz="1400" b="1" kern="1200" dirty="0">
                        <a:solidFill>
                          <a:schemeClr val="lt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40,3</a:t>
                      </a:r>
                      <a:endParaRPr lang="ru-RU" sz="1400" kern="12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22738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СОШ № 48</a:t>
                      </a:r>
                      <a:endParaRPr lang="ru-RU" sz="1400" b="1" kern="1200" dirty="0">
                        <a:solidFill>
                          <a:schemeClr val="lt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39,7</a:t>
                      </a:r>
                      <a:endParaRPr lang="ru-RU" sz="1400" kern="12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22738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СОШ № 150</a:t>
                      </a:r>
                      <a:endParaRPr lang="ru-RU" sz="1400" b="1" kern="1200" dirty="0">
                        <a:solidFill>
                          <a:schemeClr val="lt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39</a:t>
                      </a:r>
                      <a:endParaRPr lang="ru-RU" sz="1400" kern="12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22738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Гимназия № 20</a:t>
                      </a:r>
                      <a:endParaRPr lang="ru-RU" sz="1400" b="1" kern="1200" dirty="0">
                        <a:solidFill>
                          <a:schemeClr val="lt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38</a:t>
                      </a:r>
                      <a:endParaRPr lang="ru-RU" sz="1400" kern="12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22738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Школа №14</a:t>
                      </a:r>
                      <a:endParaRPr lang="ru-RU" sz="1400" b="1" kern="1200" dirty="0">
                        <a:solidFill>
                          <a:schemeClr val="lt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34</a:t>
                      </a:r>
                      <a:endParaRPr lang="ru-RU" sz="1400" kern="12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716016" y="967332"/>
            <a:ext cx="35283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i="1" dirty="0">
                <a:solidFill>
                  <a:srgbClr val="4584D3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Школы с </a:t>
            </a:r>
            <a:r>
              <a:rPr lang="ru-RU" sz="1400" b="1" i="1" dirty="0" smtClean="0">
                <a:solidFill>
                  <a:srgbClr val="4584D3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низкими </a:t>
            </a:r>
            <a:r>
              <a:rPr lang="ru-RU" sz="1400" b="1" i="1" dirty="0">
                <a:solidFill>
                  <a:srgbClr val="4584D3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результатами </a:t>
            </a:r>
            <a:endParaRPr lang="ru-RU" sz="1400" i="1" dirty="0">
              <a:solidFill>
                <a:srgbClr val="4584D3">
                  <a:lumMod val="50000"/>
                </a:srgb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62776" y="938371"/>
            <a:ext cx="35283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i="1" dirty="0">
                <a:solidFill>
                  <a:srgbClr val="4584D3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Школы с </a:t>
            </a:r>
            <a:r>
              <a:rPr lang="ru-RU" sz="1400" b="1" i="1" dirty="0" smtClean="0">
                <a:solidFill>
                  <a:srgbClr val="4584D3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высокими результатами </a:t>
            </a:r>
            <a:endParaRPr lang="ru-RU" sz="1400" i="1" dirty="0">
              <a:solidFill>
                <a:srgbClr val="4584D3">
                  <a:lumMod val="50000"/>
                </a:srgb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9633536"/>
              </p:ext>
            </p:extLst>
          </p:nvPr>
        </p:nvGraphicFramePr>
        <p:xfrm>
          <a:off x="1047563" y="4083918"/>
          <a:ext cx="7056784" cy="613410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953952"/>
                <a:gridCol w="840499"/>
                <a:gridCol w="1168567"/>
                <a:gridCol w="987988"/>
                <a:gridCol w="987988"/>
                <a:gridCol w="1058895"/>
                <a:gridCol w="1058895"/>
              </a:tblGrid>
              <a:tr h="158450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2018 </a:t>
                      </a: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  <a:endParaRPr lang="ru-RU" sz="11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7915" marR="67915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2019 </a:t>
                      </a: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  <a:endParaRPr lang="ru-RU" sz="11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7915" marR="67915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динамика</a:t>
                      </a:r>
                      <a:endParaRPr lang="ru-RU" sz="11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7915" marR="67915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110675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max</a:t>
                      </a:r>
                      <a:endParaRPr lang="ru-RU" sz="1200" kern="12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7915" marR="6791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min</a:t>
                      </a:r>
                      <a:endParaRPr lang="ru-RU" sz="1100" b="1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7915" marR="6791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разница</a:t>
                      </a:r>
                      <a:endParaRPr lang="ru-RU" sz="1100" b="1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7915" marR="6791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max</a:t>
                      </a:r>
                      <a:endParaRPr lang="ru-RU" sz="1100" b="1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7915" marR="6791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min</a:t>
                      </a:r>
                      <a:endParaRPr lang="ru-RU" sz="1100" b="1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7915" marR="6791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разница</a:t>
                      </a:r>
                      <a:endParaRPr lang="ru-RU" sz="1100" b="1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7915" marR="6791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100" b="1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7915" marR="67915" marT="0" marB="0"/>
                </a:tc>
              </a:tr>
              <a:tr h="17280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i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81</a:t>
                      </a:r>
                      <a:endParaRPr lang="ru-RU" sz="1200" b="1" i="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dirty="0" smtClean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</a:rPr>
                        <a:t>38</a:t>
                      </a:r>
                      <a:endParaRPr lang="ru-RU" sz="1100" b="1" i="0" dirty="0">
                        <a:solidFill>
                          <a:srgbClr val="C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43</a:t>
                      </a:r>
                      <a:endParaRPr lang="ru-RU" sz="1100" b="1" i="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i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82,6</a:t>
                      </a:r>
                      <a:endParaRPr lang="ru-RU" sz="1100" b="1" i="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kern="1200" dirty="0" smtClean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34</a:t>
                      </a:r>
                      <a:endParaRPr lang="ru-RU" sz="1100" b="1" i="0" kern="1200" dirty="0">
                        <a:solidFill>
                          <a:srgbClr val="C00000"/>
                        </a:solidFill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48,6</a:t>
                      </a:r>
                      <a:endParaRPr lang="ru-RU" sz="1100" b="1" i="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-5,6</a:t>
                      </a:r>
                      <a:endParaRPr lang="ru-RU" sz="1100" b="1" i="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CD5F2-8DB3-4CAA-B387-1F478B729D5E}" type="slidenum">
              <a:rPr lang="ru-RU" smtClean="0">
                <a:solidFill>
                  <a:srgbClr val="073E87"/>
                </a:solidFill>
              </a:rPr>
              <a:pPr/>
              <a:t>7</a:t>
            </a:fld>
            <a:endParaRPr lang="ru-RU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6268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>
              <a:spcBef>
                <a:spcPts val="0"/>
              </a:spcBef>
            </a:pPr>
            <a:r>
              <a:rPr lang="ru-RU" sz="1600" b="1" dirty="0">
                <a:solidFill>
                  <a:srgbClr val="002060"/>
                </a:solidFill>
                <a:latin typeface="Calibri"/>
                <a:ea typeface="+mn-ea"/>
                <a:cs typeface="+mn-cs"/>
              </a:rPr>
              <a:t>Средний балл ЕГЭ </a:t>
            </a:r>
            <a:r>
              <a:rPr lang="ru-RU" sz="1600" b="1" dirty="0" smtClean="0">
                <a:solidFill>
                  <a:srgbClr val="002060"/>
                </a:solidFill>
                <a:latin typeface="Calibri"/>
                <a:ea typeface="+mn-ea"/>
                <a:cs typeface="+mn-cs"/>
              </a:rPr>
              <a:t>по физике в </a:t>
            </a:r>
            <a:r>
              <a:rPr lang="ru-RU" sz="1600" b="1" dirty="0">
                <a:solidFill>
                  <a:srgbClr val="002060"/>
                </a:solidFill>
                <a:latin typeface="Calibri"/>
                <a:ea typeface="+mn-ea"/>
                <a:cs typeface="+mn-cs"/>
              </a:rPr>
              <a:t>сравнении между образовательными организациями разных видов </a:t>
            </a:r>
            <a:r>
              <a:rPr lang="ru-RU" sz="1600" dirty="0">
                <a:solidFill>
                  <a:srgbClr val="002060"/>
                </a:solidFill>
                <a:latin typeface="Calibri"/>
                <a:ea typeface="+mn-ea"/>
                <a:cs typeface="+mn-cs"/>
              </a:rPr>
              <a:t/>
            </a:r>
            <a:br>
              <a:rPr lang="ru-RU" sz="1600" dirty="0">
                <a:solidFill>
                  <a:srgbClr val="002060"/>
                </a:solidFill>
                <a:latin typeface="Calibri"/>
                <a:ea typeface="+mn-ea"/>
                <a:cs typeface="+mn-cs"/>
              </a:rPr>
            </a:b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CD5F2-8DB3-4CAA-B387-1F478B729D5E}" type="slidenum">
              <a:rPr lang="ru-RU" smtClean="0">
                <a:solidFill>
                  <a:srgbClr val="073E87"/>
                </a:solidFill>
              </a:rPr>
              <a:pPr/>
              <a:t>8</a:t>
            </a:fld>
            <a:endParaRPr lang="ru-RU">
              <a:solidFill>
                <a:srgbClr val="073E87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1675737"/>
              </p:ext>
            </p:extLst>
          </p:nvPr>
        </p:nvGraphicFramePr>
        <p:xfrm>
          <a:off x="1463677" y="1203598"/>
          <a:ext cx="6204667" cy="3400004"/>
        </p:xfrm>
        <a:graphic>
          <a:graphicData uri="http://schemas.openxmlformats.org/drawingml/2006/table">
            <a:tbl>
              <a:tblPr firstRow="1" firstCol="1" bandRow="1"/>
              <a:tblGrid>
                <a:gridCol w="4576661"/>
                <a:gridCol w="1628006"/>
              </a:tblGrid>
              <a:tr h="556982"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РТ </a:t>
                      </a: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– </a:t>
                      </a:r>
                      <a:r>
                        <a:rPr lang="ru-RU" sz="16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60,32 , Казань </a:t>
                      </a: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– </a:t>
                      </a:r>
                      <a:r>
                        <a:rPr lang="ru-RU" sz="16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59,37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5701" marR="65701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1400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65701" marR="65701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151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Виды ОО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5701" marR="65701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Средний балл 2019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5701" marR="65701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849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нетиповые школы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5701" marR="65701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/>
                        </a:rPr>
                        <a:t>68,6</a:t>
                      </a:r>
                      <a:endParaRPr lang="ru-RU" sz="1600" b="1" dirty="0">
                        <a:solidFill>
                          <a:srgbClr val="00206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849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лицеи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5701" marR="65701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/>
                        </a:rPr>
                        <a:t>67,55</a:t>
                      </a:r>
                      <a:endParaRPr lang="ru-RU" sz="1600" b="1" dirty="0">
                        <a:solidFill>
                          <a:srgbClr val="00206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849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гимназии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5701" marR="65701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/>
                        </a:rPr>
                        <a:t>58,1</a:t>
                      </a:r>
                      <a:endParaRPr lang="ru-RU" sz="1600" b="1" dirty="0">
                        <a:solidFill>
                          <a:srgbClr val="00206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86868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школы с углубленным изучением отдельных предметов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5701" marR="65701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/>
                        </a:rPr>
                        <a:t>49,42</a:t>
                      </a:r>
                      <a:endParaRPr lang="ru-RU" sz="1600" b="1" dirty="0">
                        <a:solidFill>
                          <a:srgbClr val="00206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8735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общеобразовательные школы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5701" marR="65701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/>
                        </a:rPr>
                        <a:t>52,8</a:t>
                      </a:r>
                      <a:endParaRPr lang="ru-RU" sz="1600" b="1" dirty="0">
                        <a:solidFill>
                          <a:srgbClr val="00206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73333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ru-RU" sz="1600" b="1" dirty="0">
                <a:solidFill>
                  <a:srgbClr val="002060"/>
                </a:solidFill>
                <a:latin typeface="Calibri"/>
                <a:ea typeface="+mn-ea"/>
                <a:cs typeface="+mn-cs"/>
              </a:rPr>
              <a:t>Профили, реализуемые в общеобразовательных организациях</a:t>
            </a:r>
            <a:br>
              <a:rPr lang="ru-RU" sz="1600" b="1" dirty="0">
                <a:solidFill>
                  <a:srgbClr val="002060"/>
                </a:solidFill>
                <a:latin typeface="Calibri"/>
                <a:ea typeface="+mn-ea"/>
                <a:cs typeface="+mn-cs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63041" y="1059584"/>
            <a:ext cx="6196405" cy="3232720"/>
          </a:xfrm>
        </p:spPr>
        <p:txBody>
          <a:bodyPr>
            <a:normAutofit/>
          </a:bodyPr>
          <a:lstStyle/>
          <a:p>
            <a:pPr marL="0" algn="ctr" fontAlgn="ctr">
              <a:spcBef>
                <a:spcPts val="0"/>
              </a:spcBef>
            </a:pPr>
            <a:r>
              <a:rPr lang="ru-RU" sz="2800" b="1" dirty="0">
                <a:solidFill>
                  <a:srgbClr val="FFFFFF"/>
                </a:solidFill>
                <a:latin typeface="Calibri"/>
              </a:rPr>
              <a:t>Профиль</a:t>
            </a:r>
            <a:endParaRPr lang="ru-RU" sz="3600" dirty="0"/>
          </a:p>
          <a:p>
            <a:pPr marL="0" algn="ctr" fontAlgn="ctr">
              <a:spcBef>
                <a:spcPts val="0"/>
              </a:spcBef>
            </a:pPr>
            <a:r>
              <a:rPr lang="ru-RU" sz="2800" b="1" dirty="0">
                <a:solidFill>
                  <a:srgbClr val="FFFFFF"/>
                </a:solidFill>
                <a:latin typeface="Calibri"/>
              </a:rPr>
              <a:t>Кол-во ОО</a:t>
            </a:r>
            <a:endParaRPr lang="ru-RU" sz="3600" dirty="0"/>
          </a:p>
          <a:p>
            <a:pPr marL="0" algn="ctr" fontAlgn="b">
              <a:spcBef>
                <a:spcPts val="0"/>
              </a:spcBef>
            </a:pPr>
            <a:r>
              <a:rPr lang="ru-RU" sz="2800" b="1" dirty="0">
                <a:solidFill>
                  <a:srgbClr val="FFFFFF"/>
                </a:solidFill>
                <a:latin typeface="Calibri"/>
              </a:rPr>
              <a:t>Образовательная организация</a:t>
            </a:r>
            <a:endParaRPr lang="ru-RU" sz="3600" dirty="0"/>
          </a:p>
          <a:p>
            <a:pPr marL="0" algn="ctr" fontAlgn="ctr">
              <a:spcBef>
                <a:spcPts val="0"/>
              </a:spcBef>
            </a:pPr>
            <a:r>
              <a:rPr lang="ru-RU" sz="2800" b="1" dirty="0" smtClean="0">
                <a:solidFill>
                  <a:srgbClr val="FFFFFF"/>
                </a:solidFill>
                <a:latin typeface="Calibri"/>
              </a:rPr>
              <a:t>Информационно-технологический</a:t>
            </a:r>
            <a:endParaRPr lang="ru-RU" sz="36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CD5F2-8DB3-4CAA-B387-1F478B729D5E}" type="slidenum">
              <a:rPr lang="ru-RU" smtClean="0"/>
              <a:t>9</a:t>
            </a:fld>
            <a:endParaRPr lang="ru-RU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4713438"/>
              </p:ext>
            </p:extLst>
          </p:nvPr>
        </p:nvGraphicFramePr>
        <p:xfrm>
          <a:off x="971601" y="987575"/>
          <a:ext cx="7416822" cy="36724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72274"/>
                <a:gridCol w="945280"/>
                <a:gridCol w="3999268"/>
              </a:tblGrid>
              <a:tr h="37516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Профиль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Кол-во ОО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Образовательная</a:t>
                      </a:r>
                      <a:r>
                        <a:rPr lang="ru-RU" sz="10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организация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30910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Информационно-технологический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u="none" strike="noStrike" dirty="0" smtClean="0">
                          <a:solidFill>
                            <a:srgbClr val="002060"/>
                          </a:solidFill>
                          <a:effectLst/>
                        </a:rPr>
                        <a:t>гимназия </a:t>
                      </a:r>
                      <a:r>
                        <a:rPr lang="ru-RU" sz="1000" b="0" u="none" strike="noStrike" dirty="0">
                          <a:solidFill>
                            <a:srgbClr val="002060"/>
                          </a:solidFill>
                          <a:effectLst/>
                        </a:rPr>
                        <a:t>7</a:t>
                      </a:r>
                      <a:r>
                        <a:rPr lang="ru-RU" sz="1000" b="0" u="none" strike="noStrike" dirty="0" smtClean="0">
                          <a:solidFill>
                            <a:srgbClr val="002060"/>
                          </a:solidFill>
                          <a:effectLst/>
                        </a:rPr>
                        <a:t>, </a:t>
                      </a:r>
                      <a:r>
                        <a:rPr lang="ru-RU" sz="1000" b="0" u="none" strike="noStrike" dirty="0">
                          <a:solidFill>
                            <a:srgbClr val="002060"/>
                          </a:solidFill>
                          <a:effectLst/>
                        </a:rPr>
                        <a:t>лицеи </a:t>
                      </a:r>
                      <a:r>
                        <a:rPr lang="ru-RU" sz="1000" b="0" u="none" strike="noStrike" dirty="0" smtClean="0">
                          <a:solidFill>
                            <a:srgbClr val="002060"/>
                          </a:solidFill>
                          <a:effectLst/>
                        </a:rPr>
                        <a:t>35, 78, 83</a:t>
                      </a:r>
                      <a:r>
                        <a:rPr lang="ru-RU" sz="1000" b="0" u="none" strike="noStrike" dirty="0">
                          <a:solidFill>
                            <a:srgbClr val="002060"/>
                          </a:solidFill>
                          <a:effectLst/>
                        </a:rPr>
                        <a:t>, 177, школы 18, </a:t>
                      </a:r>
                      <a:r>
                        <a:rPr lang="ru-RU" sz="1000" b="0" u="none" strike="noStrike" dirty="0" smtClean="0">
                          <a:solidFill>
                            <a:srgbClr val="002060"/>
                          </a:solidFill>
                          <a:effectLst/>
                        </a:rPr>
                        <a:t>49</a:t>
                      </a:r>
                      <a:r>
                        <a:rPr lang="ru-RU" sz="1000" b="0" u="none" strike="noStrike" dirty="0">
                          <a:solidFill>
                            <a:srgbClr val="002060"/>
                          </a:solidFill>
                          <a:effectLst/>
                        </a:rPr>
                        <a:t>, 64, 70</a:t>
                      </a:r>
                      <a:endParaRPr lang="ru-RU" sz="10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55399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Физико-математический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25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u="none" strike="noStrike" dirty="0">
                          <a:solidFill>
                            <a:srgbClr val="002060"/>
                          </a:solidFill>
                          <a:effectLst/>
                        </a:rPr>
                        <a:t>гимназии 6, 8, 52, 96, 102, 110 122, 139, 152, 155, 179, лицеи 83, 131, 145, 177,  лицеи-интернаты 2, 7, лицей-инженерный центр, школы 22, 23, 120, 137, 146, 173, </a:t>
                      </a:r>
                      <a:r>
                        <a:rPr lang="ru-RU" sz="1000" b="0" u="none" strike="noStrike" dirty="0" err="1">
                          <a:solidFill>
                            <a:srgbClr val="002060"/>
                          </a:solidFill>
                          <a:effectLst/>
                        </a:rPr>
                        <a:t>СОлНЦЕ</a:t>
                      </a:r>
                      <a:endParaRPr lang="ru-RU" sz="10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30910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Физико-химический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u="none" strike="noStrike" dirty="0">
                          <a:solidFill>
                            <a:srgbClr val="002060"/>
                          </a:solidFill>
                          <a:effectLst/>
                        </a:rPr>
                        <a:t>гимназии 19, 179,  лицеи 5, 121, школы 8, 23, 54, 70</a:t>
                      </a:r>
                      <a:endParaRPr lang="ru-RU" sz="10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55399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Химико-биологический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25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u="none" strike="noStrike" dirty="0">
                          <a:solidFill>
                            <a:srgbClr val="002060"/>
                          </a:solidFill>
                          <a:effectLst/>
                        </a:rPr>
                        <a:t>гимназии 2, 5, 9, 12, 17, 75, 102, 122, 139, </a:t>
                      </a:r>
                      <a:r>
                        <a:rPr lang="ru-RU" sz="1000" b="0" u="none" strike="noStrike" dirty="0" smtClean="0">
                          <a:solidFill>
                            <a:srgbClr val="002060"/>
                          </a:solidFill>
                          <a:effectLst/>
                        </a:rPr>
                        <a:t>гимназия-интернат</a:t>
                      </a:r>
                      <a:r>
                        <a:rPr lang="ru-RU" sz="1000" b="0" u="none" strike="noStrike" baseline="0" dirty="0" smtClean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ru-RU" sz="1000" b="0" u="none" strike="noStrike" dirty="0" smtClean="0">
                          <a:solidFill>
                            <a:srgbClr val="002060"/>
                          </a:solidFill>
                          <a:effectLst/>
                        </a:rPr>
                        <a:t>4</a:t>
                      </a:r>
                      <a:r>
                        <a:rPr lang="ru-RU" sz="1000" b="0" u="none" strike="noStrike" dirty="0">
                          <a:solidFill>
                            <a:srgbClr val="002060"/>
                          </a:solidFill>
                          <a:effectLst/>
                        </a:rPr>
                        <a:t>, лицеи 116, 177, </a:t>
                      </a:r>
                      <a:r>
                        <a:rPr lang="ru-RU" sz="1000" b="0" u="none" strike="noStrike" dirty="0" smtClean="0">
                          <a:solidFill>
                            <a:srgbClr val="002060"/>
                          </a:solidFill>
                          <a:effectLst/>
                        </a:rPr>
                        <a:t>лицей-интернат</a:t>
                      </a:r>
                      <a:r>
                        <a:rPr lang="ru-RU" sz="1000" b="0" u="none" strike="noStrike" baseline="0" dirty="0" smtClean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ru-RU" sz="1000" b="0" u="none" strike="noStrike" dirty="0" smtClean="0">
                          <a:solidFill>
                            <a:srgbClr val="002060"/>
                          </a:solidFill>
                          <a:effectLst/>
                        </a:rPr>
                        <a:t>2</a:t>
                      </a:r>
                      <a:r>
                        <a:rPr lang="ru-RU" sz="1000" b="0" u="none" strike="noStrike" dirty="0">
                          <a:solidFill>
                            <a:srgbClr val="002060"/>
                          </a:solidFill>
                          <a:effectLst/>
                        </a:rPr>
                        <a:t>, школы 15, 35, 49, 77, 80, 85, 111, 117, 144, 146, 179, </a:t>
                      </a:r>
                      <a:r>
                        <a:rPr lang="ru-RU" sz="1000" b="0" u="none" strike="noStrike" dirty="0" err="1">
                          <a:solidFill>
                            <a:srgbClr val="002060"/>
                          </a:solidFill>
                          <a:effectLst/>
                        </a:rPr>
                        <a:t>СОлНЦЕ</a:t>
                      </a:r>
                      <a:endParaRPr lang="ru-RU" sz="10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69030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Социально-экономический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u="none" strike="noStrike">
                          <a:solidFill>
                            <a:schemeClr val="tx1"/>
                          </a:solidFill>
                          <a:effectLst/>
                        </a:rPr>
                        <a:t>44</a:t>
                      </a:r>
                      <a:endParaRPr lang="ru-RU" sz="1000" b="0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u="none" strike="noStrike" dirty="0">
                          <a:solidFill>
                            <a:srgbClr val="002060"/>
                          </a:solidFill>
                          <a:effectLst/>
                        </a:rPr>
                        <a:t>гимназии 3, 4, 6, 7, 9, 15, 16, 18, 75, 90, 125, 139, 152, 155, лицеи 5, 26, 78, 83, 121, 149, 159, лицей-интернат 7, школы 18, 20, 24, 33, 34, 35, 49, 55, 64, 71,  72, 80, 82, 85, 91, 101, 113, 129, 137, 143, 146, 170</a:t>
                      </a:r>
                      <a:endParaRPr lang="ru-RU" sz="10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88074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Социально-гуманитарный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35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u="none" strike="noStrike" dirty="0">
                          <a:solidFill>
                            <a:srgbClr val="002060"/>
                          </a:solidFill>
                          <a:effectLst/>
                        </a:rPr>
                        <a:t>гимназии 1, 3, 8, 11, 13, 16, 17, 19, 21, 27, 28, 37, 40, 52, 96, 122, 125, 126, 140,  гимназия-интернат 4, лицей-интернат 2, лицей-инженерный центр, школы 9, 10, 24, 33, 38, 54, 62, 65, 89, 98, 141, 167,СОлНЦЕ</a:t>
                      </a:r>
                      <a:endParaRPr lang="ru-RU" sz="10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74760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Кнопка">
  <a:themeElements>
    <a:clrScheme name="Другая 1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Кнопка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нопк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Кнопка">
  <a:themeElements>
    <a:clrScheme name="Другая 1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Кнопка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нопк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4059</TotalTime>
  <Words>1021</Words>
  <Application>Microsoft Office PowerPoint</Application>
  <PresentationFormat>Экран (16:9)</PresentationFormat>
  <Paragraphs>470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13</vt:i4>
      </vt:variant>
    </vt:vector>
  </HeadingPairs>
  <TitlesOfParts>
    <vt:vector size="16" baseType="lpstr">
      <vt:lpstr>Кнопка</vt:lpstr>
      <vt:lpstr>Тема Office</vt:lpstr>
      <vt:lpstr>2_Кнопка</vt:lpstr>
      <vt:lpstr>Анализ результатов ГИА-2019 по физике выпускников общеобразовательных учреждений  г.Казани</vt:lpstr>
      <vt:lpstr>Презентация PowerPoint</vt:lpstr>
      <vt:lpstr>Динамика изменения доли участников ЕГЭ, не преодолевших min порог</vt:lpstr>
      <vt:lpstr>Количество выпускников, не преодолевших  минимальный порог по физике </vt:lpstr>
      <vt:lpstr>  Образовательные учреждения,  подготовившие 100-балльников в 2019 году </vt:lpstr>
      <vt:lpstr>ЕГЭ-2019 по физике  в разрезе районов</vt:lpstr>
      <vt:lpstr>Физика - 2019</vt:lpstr>
      <vt:lpstr>Средний балл ЕГЭ по физике в сравнении между образовательными организациями разных видов  </vt:lpstr>
      <vt:lpstr>Профили, реализуемые в общеобразовательных организациях </vt:lpstr>
      <vt:lpstr>Результаты ЕГЭ по профильным предметам</vt:lpstr>
      <vt:lpstr>Охват предпрофильной подготовкой и профильным обучением </vt:lpstr>
      <vt:lpstr>ОГЭ-2019, физика  </vt:lpstr>
      <vt:lpstr>    Спасибо за внимание</vt:lpstr>
    </vt:vector>
  </TitlesOfParts>
  <Company>gpx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GYPNORION</dc:creator>
  <cp:lastModifiedBy>Zulf</cp:lastModifiedBy>
  <cp:revision>287</cp:revision>
  <cp:lastPrinted>2018-07-28T06:15:37Z</cp:lastPrinted>
  <dcterms:created xsi:type="dcterms:W3CDTF">2018-07-23T05:50:58Z</dcterms:created>
  <dcterms:modified xsi:type="dcterms:W3CDTF">2019-10-01T12:55:33Z</dcterms:modified>
</cp:coreProperties>
</file>