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720" r:id="rId3"/>
  </p:sldMasterIdLst>
  <p:notesMasterIdLst>
    <p:notesMasterId r:id="rId17"/>
  </p:notesMasterIdLst>
  <p:sldIdLst>
    <p:sldId id="256" r:id="rId4"/>
    <p:sldId id="302" r:id="rId5"/>
    <p:sldId id="327" r:id="rId6"/>
    <p:sldId id="336" r:id="rId7"/>
    <p:sldId id="330" r:id="rId8"/>
    <p:sldId id="292" r:id="rId9"/>
    <p:sldId id="339" r:id="rId10"/>
    <p:sldId id="344" r:id="rId11"/>
    <p:sldId id="328" r:id="rId12"/>
    <p:sldId id="333" r:id="rId13"/>
    <p:sldId id="329" r:id="rId14"/>
    <p:sldId id="298" r:id="rId15"/>
    <p:sldId id="315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FF9933"/>
    <a:srgbClr val="FF5050"/>
    <a:srgbClr val="CC66FF"/>
    <a:srgbClr val="CC3300"/>
    <a:srgbClr val="0099FF"/>
    <a:srgbClr val="CC0000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4" d="100"/>
          <a:sy n="134" d="100"/>
        </p:scale>
        <p:origin x="-547" y="1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00B2F-EC1E-42A9-B2E5-4402856457E3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2BB9C-0705-405D-845F-ADB336009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8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3" y="4213330"/>
            <a:ext cx="7382935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762743"/>
            <a:ext cx="7179733" cy="362373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1" y="757239"/>
            <a:ext cx="7179733" cy="362373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4" y="526553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926299" y="491424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346202"/>
            <a:ext cx="5723468" cy="1371068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2802467"/>
            <a:ext cx="5712179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4018194"/>
            <a:ext cx="1213821" cy="273844"/>
          </a:xfrm>
        </p:spPr>
        <p:txBody>
          <a:bodyPr/>
          <a:lstStyle/>
          <a:p>
            <a:fld id="{C290A40C-184A-4762-A19B-199DFF8052E7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7" y="4018194"/>
            <a:ext cx="5034845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3" y="4018194"/>
            <a:ext cx="554023" cy="273844"/>
          </a:xfrm>
        </p:spPr>
        <p:txBody>
          <a:bodyPr/>
          <a:lstStyle>
            <a:lvl1pPr algn="ctr">
              <a:defRPr/>
            </a:lvl1pPr>
          </a:lstStyle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DE47-4655-4FB8-8883-F67F5AF360A4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4" y="694269"/>
            <a:ext cx="1430867" cy="35729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829735"/>
            <a:ext cx="5178779" cy="3302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4A41-B6C2-4374-8A5D-8D1119962917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50D2-A847-406C-B3BF-81409C6BCA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82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A67D-9CCB-48C2-B226-2A5D2513BBB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0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427B-0F15-4219-BF67-4CD0CF8480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4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B048-9A58-415A-AC7E-F86B4E78E97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16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4" indent="0">
              <a:buNone/>
              <a:defRPr sz="2000" b="1"/>
            </a:lvl2pPr>
            <a:lvl3pPr marL="914088" indent="0">
              <a:buNone/>
              <a:defRPr sz="1800" b="1"/>
            </a:lvl3pPr>
            <a:lvl4pPr marL="1371132" indent="0">
              <a:buNone/>
              <a:defRPr sz="1600" b="1"/>
            </a:lvl4pPr>
            <a:lvl5pPr marL="1828176" indent="0">
              <a:buNone/>
              <a:defRPr sz="1600" b="1"/>
            </a:lvl5pPr>
            <a:lvl6pPr marL="2285220" indent="0">
              <a:buNone/>
              <a:defRPr sz="1600" b="1"/>
            </a:lvl6pPr>
            <a:lvl7pPr marL="2742264" indent="0">
              <a:buNone/>
              <a:defRPr sz="1600" b="1"/>
            </a:lvl7pPr>
            <a:lvl8pPr marL="3199308" indent="0">
              <a:buNone/>
              <a:defRPr sz="1600" b="1"/>
            </a:lvl8pPr>
            <a:lvl9pPr marL="365635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4" indent="0">
              <a:buNone/>
              <a:defRPr sz="2000" b="1"/>
            </a:lvl2pPr>
            <a:lvl3pPr marL="914088" indent="0">
              <a:buNone/>
              <a:defRPr sz="1800" b="1"/>
            </a:lvl3pPr>
            <a:lvl4pPr marL="1371132" indent="0">
              <a:buNone/>
              <a:defRPr sz="1600" b="1"/>
            </a:lvl4pPr>
            <a:lvl5pPr marL="1828176" indent="0">
              <a:buNone/>
              <a:defRPr sz="1600" b="1"/>
            </a:lvl5pPr>
            <a:lvl6pPr marL="2285220" indent="0">
              <a:buNone/>
              <a:defRPr sz="1600" b="1"/>
            </a:lvl6pPr>
            <a:lvl7pPr marL="2742264" indent="0">
              <a:buNone/>
              <a:defRPr sz="1600" b="1"/>
            </a:lvl7pPr>
            <a:lvl8pPr marL="3199308" indent="0">
              <a:buNone/>
              <a:defRPr sz="1600" b="1"/>
            </a:lvl8pPr>
            <a:lvl9pPr marL="365635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EE1-2F58-44C9-B6E2-84A1011813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92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832B-18C9-48E0-839A-06EEE55C886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75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6D30-BE5E-465D-ABDE-668B81EECE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986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44" indent="0">
              <a:buNone/>
              <a:defRPr sz="1200"/>
            </a:lvl2pPr>
            <a:lvl3pPr marL="914088" indent="0">
              <a:buNone/>
              <a:defRPr sz="1000"/>
            </a:lvl3pPr>
            <a:lvl4pPr marL="1371132" indent="0">
              <a:buNone/>
              <a:defRPr sz="900"/>
            </a:lvl4pPr>
            <a:lvl5pPr marL="1828176" indent="0">
              <a:buNone/>
              <a:defRPr sz="900"/>
            </a:lvl5pPr>
            <a:lvl6pPr marL="2285220" indent="0">
              <a:buNone/>
              <a:defRPr sz="900"/>
            </a:lvl6pPr>
            <a:lvl7pPr marL="2742264" indent="0">
              <a:buNone/>
              <a:defRPr sz="900"/>
            </a:lvl7pPr>
            <a:lvl8pPr marL="3199308" indent="0">
              <a:buNone/>
              <a:defRPr sz="900"/>
            </a:lvl8pPr>
            <a:lvl9pPr marL="365635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56A92-7875-4265-934D-A20B5167C4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3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958B-9001-4E30-804D-2863AD986E5B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044" indent="0">
              <a:buNone/>
              <a:defRPr sz="2800"/>
            </a:lvl2pPr>
            <a:lvl3pPr marL="914088" indent="0">
              <a:buNone/>
              <a:defRPr sz="2400"/>
            </a:lvl3pPr>
            <a:lvl4pPr marL="1371132" indent="0">
              <a:buNone/>
              <a:defRPr sz="2000"/>
            </a:lvl4pPr>
            <a:lvl5pPr marL="1828176" indent="0">
              <a:buNone/>
              <a:defRPr sz="2000"/>
            </a:lvl5pPr>
            <a:lvl6pPr marL="2285220" indent="0">
              <a:buNone/>
              <a:defRPr sz="2000"/>
            </a:lvl6pPr>
            <a:lvl7pPr marL="2742264" indent="0">
              <a:buNone/>
              <a:defRPr sz="2000"/>
            </a:lvl7pPr>
            <a:lvl8pPr marL="3199308" indent="0">
              <a:buNone/>
              <a:defRPr sz="2000"/>
            </a:lvl8pPr>
            <a:lvl9pPr marL="365635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44" indent="0">
              <a:buNone/>
              <a:defRPr sz="1200"/>
            </a:lvl2pPr>
            <a:lvl3pPr marL="914088" indent="0">
              <a:buNone/>
              <a:defRPr sz="1000"/>
            </a:lvl3pPr>
            <a:lvl4pPr marL="1371132" indent="0">
              <a:buNone/>
              <a:defRPr sz="900"/>
            </a:lvl4pPr>
            <a:lvl5pPr marL="1828176" indent="0">
              <a:buNone/>
              <a:defRPr sz="900"/>
            </a:lvl5pPr>
            <a:lvl6pPr marL="2285220" indent="0">
              <a:buNone/>
              <a:defRPr sz="900"/>
            </a:lvl6pPr>
            <a:lvl7pPr marL="2742264" indent="0">
              <a:buNone/>
              <a:defRPr sz="900"/>
            </a:lvl7pPr>
            <a:lvl8pPr marL="3199308" indent="0">
              <a:buNone/>
              <a:defRPr sz="900"/>
            </a:lvl8pPr>
            <a:lvl9pPr marL="365635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CA4E-AA0E-4EF5-98FD-6B222F43F6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69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DB444-217C-4843-B2D7-10572D7264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1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5B6F-2A3D-4D67-A8AB-FA854F7703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849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3" y="4213330"/>
            <a:ext cx="7382935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762743"/>
            <a:ext cx="7179733" cy="362373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1" y="757239"/>
            <a:ext cx="7179733" cy="362373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4" y="526553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926299" y="491424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346202"/>
            <a:ext cx="5723468" cy="1371068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2802467"/>
            <a:ext cx="5712179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4018194"/>
            <a:ext cx="1213821" cy="273844"/>
          </a:xfrm>
        </p:spPr>
        <p:txBody>
          <a:bodyPr/>
          <a:lstStyle/>
          <a:p>
            <a:fld id="{C290A40C-184A-4762-A19B-199DFF8052E7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7" y="4018194"/>
            <a:ext cx="5034845" cy="273844"/>
          </a:xfrm>
        </p:spPr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3" y="4018194"/>
            <a:ext cx="554023" cy="273844"/>
          </a:xfrm>
        </p:spPr>
        <p:txBody>
          <a:bodyPr/>
          <a:lstStyle>
            <a:lvl1pPr algn="ctr">
              <a:defRPr/>
            </a:lvl1pPr>
          </a:lstStyle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44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958B-9001-4E30-804D-2863AD986E5B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90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1679574"/>
            <a:ext cx="6254044" cy="1021556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2794002"/>
            <a:ext cx="6231467" cy="982133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B892-8EB6-4709-9D76-742A74518159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440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7D5-BF74-450A-909E-4AAA4ACFC3BA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1591055"/>
            <a:ext cx="3200400" cy="27020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1589485"/>
            <a:ext cx="3200400" cy="270390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79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1" y="1591734"/>
            <a:ext cx="2939521" cy="615156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1591733"/>
            <a:ext cx="2944368" cy="61722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10C-FF9B-4E1A-99D2-54E63BF7AB97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208276"/>
            <a:ext cx="3227832" cy="20848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208610"/>
            <a:ext cx="3227832" cy="20848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46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87D2-389D-479C-9C94-DC6C86C986DB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710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63022-C432-4259-9AB7-BD9D9381D421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6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1679574"/>
            <a:ext cx="6254044" cy="1021556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2794002"/>
            <a:ext cx="6231467" cy="982133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B892-8EB6-4709-9D76-742A74518159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5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9" y="452628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6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10" y="432054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9" y="220466"/>
            <a:ext cx="567831" cy="425873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1515033"/>
            <a:ext cx="3064827" cy="112727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863246"/>
            <a:ext cx="3020792" cy="346911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7" y="2717811"/>
            <a:ext cx="3048891" cy="15753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701" y="4414254"/>
            <a:ext cx="1213821" cy="273844"/>
          </a:xfrm>
        </p:spPr>
        <p:txBody>
          <a:bodyPr/>
          <a:lstStyle/>
          <a:p>
            <a:fld id="{6F5B2480-08D5-4F2C-A07D-5947EB85F5D1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4371947"/>
            <a:ext cx="3522607" cy="273844"/>
          </a:xfrm>
        </p:spPr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6" y="4422722"/>
            <a:ext cx="554023" cy="273844"/>
          </a:xfrm>
        </p:spPr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6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61" y="431827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5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71" y="452940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9" y="220466"/>
            <a:ext cx="567831" cy="425873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1515618"/>
            <a:ext cx="3063240" cy="1124712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8" y="905455"/>
            <a:ext cx="2913863" cy="3404559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2715768"/>
            <a:ext cx="3044952" cy="157734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9" y="4416554"/>
            <a:ext cx="1213821" cy="273844"/>
          </a:xfrm>
        </p:spPr>
        <p:txBody>
          <a:bodyPr/>
          <a:lstStyle/>
          <a:p>
            <a:fld id="{E352A268-D9F9-4FE9-9253-5B7B8A9B9652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71" y="4373279"/>
            <a:ext cx="3319043" cy="273844"/>
          </a:xfrm>
        </p:spPr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4425021"/>
            <a:ext cx="554023" cy="273844"/>
          </a:xfrm>
        </p:spPr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DE47-4655-4FB8-8883-F67F5AF360A4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99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4" y="694269"/>
            <a:ext cx="1430867" cy="35729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829735"/>
            <a:ext cx="5178779" cy="3302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4A41-B6C2-4374-8A5D-8D1119962917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D7D5-BF74-450A-909E-4AAA4ACFC3BA}" type="datetime1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1591055"/>
            <a:ext cx="3200400" cy="27020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1589485"/>
            <a:ext cx="3200400" cy="270390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1" y="1591734"/>
            <a:ext cx="2939521" cy="615156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1591733"/>
            <a:ext cx="2944368" cy="61722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610C-FF9B-4E1A-99D2-54E63BF7AB97}" type="datetime1">
              <a:rPr lang="ru-RU" smtClean="0"/>
              <a:t>01.10.2019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208276"/>
            <a:ext cx="3227832" cy="20848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208610"/>
            <a:ext cx="3227832" cy="20848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87D2-389D-479C-9C94-DC6C86C986DB}" type="datetime1">
              <a:rPr lang="ru-RU" smtClean="0"/>
              <a:t>01.10.2019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63022-C432-4259-9AB7-BD9D9381D421}" type="datetime1">
              <a:rPr lang="ru-RU" smtClean="0"/>
              <a:t>01.10.2019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5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9" y="452628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6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10" y="432054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9" y="220466"/>
            <a:ext cx="567831" cy="425873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1515033"/>
            <a:ext cx="3064827" cy="112727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863246"/>
            <a:ext cx="3020792" cy="346911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7" y="2717811"/>
            <a:ext cx="3048891" cy="15753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701" y="4414254"/>
            <a:ext cx="1213821" cy="273844"/>
          </a:xfrm>
        </p:spPr>
        <p:txBody>
          <a:bodyPr/>
          <a:lstStyle/>
          <a:p>
            <a:fld id="{6F5B2480-08D5-4F2C-A07D-5947EB85F5D1}" type="datetime1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4371947"/>
            <a:ext cx="3522607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6" y="4422722"/>
            <a:ext cx="554023" cy="273844"/>
          </a:xfrm>
        </p:spPr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6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61" y="431827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5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71" y="452940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9" y="220466"/>
            <a:ext cx="567831" cy="425873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1515618"/>
            <a:ext cx="3063240" cy="1124712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8" y="905455"/>
            <a:ext cx="2913863" cy="3404559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2715768"/>
            <a:ext cx="3044952" cy="157734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9" y="4416554"/>
            <a:ext cx="1213821" cy="273844"/>
          </a:xfrm>
        </p:spPr>
        <p:txBody>
          <a:bodyPr/>
          <a:lstStyle/>
          <a:p>
            <a:fld id="{E352A268-D9F9-4FE9-9253-5B7B8A9B9652}" type="datetime1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71" y="4373279"/>
            <a:ext cx="3319043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4425021"/>
            <a:ext cx="554023" cy="273844"/>
          </a:xfrm>
        </p:spPr>
        <p:txBody>
          <a:bodyPr/>
          <a:lstStyle/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2" y="4551997"/>
            <a:ext cx="792099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431482"/>
            <a:ext cx="7696200" cy="428625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432054"/>
            <a:ext cx="7696200" cy="428625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4" y="204819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85945" y="152756"/>
            <a:ext cx="425196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613188"/>
            <a:ext cx="6965245" cy="901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1" y="1589444"/>
            <a:ext cx="6196405" cy="270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91" y="4356864"/>
            <a:ext cx="1213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E85F1E9-98F3-4A99-87D3-BA484F295DC5}" type="datetime1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4356864"/>
            <a:ext cx="55401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5" y="4356864"/>
            <a:ext cx="5540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E7CD5F2-8DB3-4CAA-B387-1F478B729D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10" tIns="45703" rIns="91410" bIns="4570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10" tIns="45703" rIns="91410" bIns="4570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10" tIns="45703" rIns="91410" bIns="4570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88"/>
            <a:fld id="{FF4604D3-96C3-450E-A1DD-B1B65D75D8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088"/>
              <a:t>01.10.2019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10" tIns="45703" rIns="91410" bIns="4570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88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10" tIns="45703" rIns="91410" bIns="4570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88"/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088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8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0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3" indent="-342783" algn="l" defTabSz="9140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7" indent="-285652" algn="l" defTabSz="9140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0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4" indent="-228522" algn="l" defTabSz="9140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98" indent="-228522" algn="l" defTabSz="9140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2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86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0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74" indent="-228522" algn="l" defTabSz="9140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4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8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2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76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0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64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08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52" algn="l" defTabSz="9140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2" y="4551997"/>
            <a:ext cx="792099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431482"/>
            <a:ext cx="7696200" cy="428625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432054"/>
            <a:ext cx="7696200" cy="428625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4" y="204819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85945" y="152756"/>
            <a:ext cx="425196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613188"/>
            <a:ext cx="6965245" cy="901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1" y="1589444"/>
            <a:ext cx="6196405" cy="270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91" y="4356864"/>
            <a:ext cx="1213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E85F1E9-98F3-4A99-87D3-BA484F295DC5}" type="datetime1">
              <a:rPr lang="ru-RU" smtClean="0">
                <a:solidFill>
                  <a:srgbClr val="073E87"/>
                </a:solidFill>
              </a:rPr>
              <a:pPr/>
              <a:t>01.10.2019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4356864"/>
            <a:ext cx="55401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5" y="4356864"/>
            <a:ext cx="5540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2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Анализ результатов ГИА-2019 по физике </a:t>
            </a:r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выпускников общеобразовательных учреждений  </a:t>
            </a:r>
            <a:r>
              <a:rPr lang="ru-RU" sz="2400" b="1" dirty="0" err="1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г.Казани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9" y="2931790"/>
            <a:ext cx="5712179" cy="1143000"/>
          </a:xfrm>
        </p:spPr>
        <p:txBody>
          <a:bodyPr>
            <a:normAutofit/>
          </a:bodyPr>
          <a:lstStyle/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Садыкова З.Ф., 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методист ИМО УО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г.Казани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15567"/>
            <a:ext cx="648072" cy="7377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5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13188"/>
            <a:ext cx="6965245" cy="30237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ЕГЭ по профильным предметам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160446"/>
              </p:ext>
            </p:extLst>
          </p:nvPr>
        </p:nvGraphicFramePr>
        <p:xfrm>
          <a:off x="899591" y="987575"/>
          <a:ext cx="7132120" cy="3661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424"/>
                <a:gridCol w="1426424"/>
                <a:gridCol w="1426424"/>
                <a:gridCol w="1426424"/>
                <a:gridCol w="1426424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Учреждение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Доля сдававших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Средний балл ЕГЭ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Доля сдававших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Средний балл ЕГЭ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70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Физико-математический профиль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023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Физика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Математика профиль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47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Гимназия № 102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93,55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74,9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76,8</a:t>
                      </a:r>
                      <a:endParaRPr lang="ru-RU" sz="1400" dirty="0"/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Лицей-интернат №2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75,4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74,7</a:t>
                      </a:r>
                      <a:endParaRPr lang="ru-RU" sz="1400" dirty="0"/>
                    </a:p>
                  </a:txBody>
                  <a:tcPr/>
                </a:tc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Школа № 137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16,67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48,7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59</a:t>
                      </a:r>
                      <a:endParaRPr lang="ru-RU" sz="1400" dirty="0"/>
                    </a:p>
                  </a:txBody>
                  <a:tcPr/>
                </a:tc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Лицей № 83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68,43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71,43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67,92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8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Охват </a:t>
            </a:r>
            <a:r>
              <a:rPr lang="ru-RU" sz="1600" b="1" dirty="0" err="1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предпрофильной</a:t>
            </a:r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 подготовкой и профильным обучением</a:t>
            </a:r>
            <a:b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781636"/>
              </p:ext>
            </p:extLst>
          </p:nvPr>
        </p:nvGraphicFramePr>
        <p:xfrm>
          <a:off x="971600" y="915567"/>
          <a:ext cx="7272807" cy="360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69"/>
                <a:gridCol w="2424269"/>
                <a:gridCol w="2424269"/>
              </a:tblGrid>
              <a:tr h="1018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2019 год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Охват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девятиклассников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предпрофильной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подготовкой (%)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Охват учащихся профильным обучением (%)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Авиастроительный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78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</a:rPr>
                        <a:t>Вахитовский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88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</a:rPr>
                        <a:t>Кировский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36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Московский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62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</a:rPr>
                        <a:t>Ново-Савиновский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91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</a:rPr>
                        <a:t>Приволжский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71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3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</a:rPr>
                        <a:t>Советский</a:t>
                      </a:r>
                      <a:endParaRPr lang="ru-RU" sz="1400" b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78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39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КАЗАНЬ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100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75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7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27534"/>
            <a:ext cx="6965245" cy="15836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ОГЭ-2019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b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64712"/>
              </p:ext>
            </p:extLst>
          </p:nvPr>
        </p:nvGraphicFramePr>
        <p:xfrm>
          <a:off x="827585" y="1059581"/>
          <a:ext cx="7488826" cy="3600400"/>
        </p:xfrm>
        <a:graphic>
          <a:graphicData uri="http://schemas.openxmlformats.org/drawingml/2006/table">
            <a:tbl>
              <a:tblPr/>
              <a:tblGrid>
                <a:gridCol w="576057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669168"/>
                <a:gridCol w="482961"/>
                <a:gridCol w="576064"/>
              </a:tblGrid>
              <a:tr h="855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/предмет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 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"4"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"3"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 2019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Усп-ть</a:t>
                      </a:r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Кач-во, %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 </a:t>
                      </a:r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90,06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89,47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82,89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83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4,21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91,03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4,03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45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11091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1913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17,12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1225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89,13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3" marR="5163" marT="51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1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EB2B-E001-4967-872E-A016B8C41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8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26249"/>
              </p:ext>
            </p:extLst>
          </p:nvPr>
        </p:nvGraphicFramePr>
        <p:xfrm>
          <a:off x="899592" y="1491630"/>
          <a:ext cx="7344816" cy="187220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77322"/>
                <a:gridCol w="1409611"/>
                <a:gridCol w="1335421"/>
                <a:gridCol w="1261231"/>
                <a:gridCol w="1261231"/>
              </a:tblGrid>
              <a:tr h="86409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результатам участия в ЕГЭ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балл РТ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Динамика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59,37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801" marR="54801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+1,3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60,32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3"/>
          <p:cNvSpPr txBox="1">
            <a:spLocks/>
          </p:cNvSpPr>
          <p:nvPr/>
        </p:nvSpPr>
        <p:spPr>
          <a:xfrm>
            <a:off x="1763688" y="411511"/>
            <a:ext cx="6048672" cy="5847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base">
              <a:spcAft>
                <a:spcPct val="0"/>
              </a:spcAft>
              <a:buClr>
                <a:srgbClr val="05E0DB">
                  <a:lumMod val="75000"/>
                </a:srgbClr>
              </a:buClr>
              <a:defRPr/>
            </a:pPr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Результаты ЕГЭ-2019</a:t>
            </a:r>
            <a:endParaRPr lang="ru-RU" sz="32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2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483519"/>
            <a:ext cx="7416824" cy="901864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ru-RU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изменения доли 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участников ЕГЭ, </a:t>
            </a:r>
            <a:r>
              <a:rPr lang="ru-RU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преодолевших 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порог</a:t>
            </a:r>
            <a:endParaRPr lang="ru-RU" sz="28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89744"/>
              </p:ext>
            </p:extLst>
          </p:nvPr>
        </p:nvGraphicFramePr>
        <p:xfrm>
          <a:off x="1403648" y="1491629"/>
          <a:ext cx="6408711" cy="1471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39"/>
                <a:gridCol w="1440161"/>
                <a:gridCol w="1634302"/>
                <a:gridCol w="1174009"/>
              </a:tblGrid>
              <a:tr h="654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816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2,17</a:t>
                      </a:r>
                    </a:p>
                  </a:txBody>
                  <a:tcPr marL="60489" marR="6048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-0,75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0489" marR="60489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3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8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411510"/>
            <a:ext cx="6965245" cy="72008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Количество выпускников, не </a:t>
            </a:r>
            <a:r>
              <a:rPr lang="ru-RU" sz="1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преодолевших</a:t>
            </a:r>
            <a:br>
              <a:rPr lang="ru-RU" sz="1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</a:br>
            <a:r>
              <a:rPr lang="ru-RU" sz="1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 </a:t>
            </a:r>
            <a:r>
              <a:rPr lang="ru-RU" sz="1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минимальный </a:t>
            </a:r>
            <a:r>
              <a:rPr lang="ru-RU" sz="1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порог по физике 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08948"/>
              </p:ext>
            </p:extLst>
          </p:nvPr>
        </p:nvGraphicFramePr>
        <p:xfrm>
          <a:off x="827584" y="1131589"/>
          <a:ext cx="7056784" cy="349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996"/>
                <a:gridCol w="2993788"/>
              </a:tblGrid>
              <a:tr h="480164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Район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ФИЗИКА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Авиастроительный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Г№37,Л№145,СОШ № 77(2)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10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Ново-Савиновский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73E87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СОШ № 23,71,85,113(2),165,43(2)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292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Кировский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СОШ № 135,57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Московский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СОШ № 64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Вахитовский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 №28,СОШ № 18 (2),№14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Приволжский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 №21(2),СОШ  № 42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Советский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 №8,20,90,Л№121,СОШ 171,124,161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Казань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</a:t>
                      </a:r>
                      <a:endParaRPr lang="ru-RU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0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13188"/>
            <a:ext cx="6965245" cy="446395"/>
          </a:xfrm>
        </p:spPr>
        <p:txBody>
          <a:bodyPr>
            <a:normAutofit fontScale="90000"/>
          </a:bodyPr>
          <a:lstStyle/>
          <a:p>
            <a:pPr lvl="0"/>
            <a:r>
              <a:rPr lang="ru-RU" sz="1600" b="1" dirty="0" smtClean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Образовательные </a:t>
            </a:r>
            <a:r>
              <a:rPr lang="ru-RU" sz="20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учреждения, </a:t>
            </a:r>
            <a:br>
              <a:rPr lang="ru-RU" sz="20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r>
              <a:rPr lang="ru-RU" sz="20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подготовившие 100-балльников в 2019 году</a:t>
            </a:r>
            <a:br>
              <a:rPr lang="ru-RU" sz="20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29362"/>
              </p:ext>
            </p:extLst>
          </p:nvPr>
        </p:nvGraphicFramePr>
        <p:xfrm>
          <a:off x="899592" y="1275606"/>
          <a:ext cx="7272809" cy="3360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301"/>
                <a:gridCol w="3238239"/>
                <a:gridCol w="2424269"/>
              </a:tblGrid>
              <a:tr h="468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effectLst/>
                        </a:rPr>
                        <a:t>Районы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Образовательные учреждения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effectLst/>
                        </a:rPr>
                        <a:t>Кол-во </a:t>
                      </a:r>
                      <a:r>
                        <a:rPr lang="ru-RU" sz="1600" dirty="0" smtClean="0">
                          <a:effectLst/>
                        </a:rPr>
                        <a:t>выпускников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520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Авиа-строительный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468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</a:rPr>
                        <a:t>Вахитовский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Лицей №131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(3)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460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Московский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Татарская гимназия №2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691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Ново-Савиновский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СОШ № 132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468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Приволжский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IT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-лицей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  <a:tr h="234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Казань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593" marR="645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5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411512"/>
            <a:ext cx="6965245" cy="432047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ЕГЭ-2019 по физике  в разрезе районов</a:t>
            </a:r>
            <a:endParaRPr lang="ru-RU" sz="1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679321"/>
              </p:ext>
            </p:extLst>
          </p:nvPr>
        </p:nvGraphicFramePr>
        <p:xfrm>
          <a:off x="827584" y="843559"/>
          <a:ext cx="7488826" cy="3843466"/>
        </p:xfrm>
        <a:graphic>
          <a:graphicData uri="http://schemas.openxmlformats.org/drawingml/2006/table">
            <a:tbl>
              <a:tblPr/>
              <a:tblGrid>
                <a:gridCol w="1048433"/>
                <a:gridCol w="524218"/>
                <a:gridCol w="599106"/>
                <a:gridCol w="599106"/>
                <a:gridCol w="449330"/>
                <a:gridCol w="452215"/>
                <a:gridCol w="576064"/>
                <a:gridCol w="504056"/>
                <a:gridCol w="792088"/>
                <a:gridCol w="692154"/>
                <a:gridCol w="626028"/>
                <a:gridCol w="626028"/>
              </a:tblGrid>
              <a:tr h="576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100 </a:t>
                      </a:r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балль-ников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 2019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56,04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55,39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928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64,78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65,28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1059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57,69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0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1056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57,26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5677</a:t>
                      </a: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58,07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59,37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6" marR="5266" marT="52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5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377" y="483518"/>
            <a:ext cx="6965245" cy="43204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Физика - 2019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269334"/>
              </p:ext>
            </p:extLst>
          </p:nvPr>
        </p:nvGraphicFramePr>
        <p:xfrm>
          <a:off x="935596" y="1203603"/>
          <a:ext cx="3744416" cy="288031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40260"/>
                <a:gridCol w="1404156"/>
              </a:tblGrid>
              <a:tr h="349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60" marR="634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60" marR="63460" marT="0" marB="0" anchor="ctr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IT-лицей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82,6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Инж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лицей КНИТУ КАИ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К(П)ФУ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76,8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47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Лицей-интернат №2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75,6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47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 177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75,6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47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74,9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472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№7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73,3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Елена-сервис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№27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 135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69,1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227509"/>
              </p:ext>
            </p:extLst>
          </p:nvPr>
        </p:nvGraphicFramePr>
        <p:xfrm>
          <a:off x="4788024" y="1246147"/>
          <a:ext cx="3456384" cy="283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656184"/>
              </a:tblGrid>
              <a:tr h="340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№130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43,5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 99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43,3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5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№113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43,1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5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№31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 50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 №12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№85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40,3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 48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39,7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 150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 20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73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№14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lang="ru-RU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967332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rgbClr val="4584D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Школы с </a:t>
            </a:r>
            <a:r>
              <a:rPr lang="ru-RU" sz="1400" b="1" i="1" dirty="0" smtClean="0">
                <a:solidFill>
                  <a:srgbClr val="4584D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низкими </a:t>
            </a:r>
            <a:r>
              <a:rPr lang="ru-RU" sz="1400" b="1" i="1" dirty="0">
                <a:solidFill>
                  <a:srgbClr val="4584D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результатами </a:t>
            </a:r>
            <a:endParaRPr lang="ru-RU" sz="1400" i="1" dirty="0">
              <a:solidFill>
                <a:srgbClr val="4584D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2776" y="938371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rgbClr val="4584D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Школы с </a:t>
            </a:r>
            <a:r>
              <a:rPr lang="ru-RU" sz="1400" b="1" i="1" dirty="0" smtClean="0">
                <a:solidFill>
                  <a:srgbClr val="4584D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высокими результатами </a:t>
            </a:r>
            <a:endParaRPr lang="ru-RU" sz="1400" i="1" dirty="0">
              <a:solidFill>
                <a:srgbClr val="4584D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633536"/>
              </p:ext>
            </p:extLst>
          </p:nvPr>
        </p:nvGraphicFramePr>
        <p:xfrm>
          <a:off x="1047563" y="4083918"/>
          <a:ext cx="7056784" cy="61341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53952"/>
                <a:gridCol w="840499"/>
                <a:gridCol w="1168567"/>
                <a:gridCol w="987988"/>
                <a:gridCol w="987988"/>
                <a:gridCol w="1058895"/>
                <a:gridCol w="1058895"/>
              </a:tblGrid>
              <a:tr h="15845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106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max</a:t>
                      </a:r>
                      <a:endParaRPr lang="ru-RU" sz="12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разница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разница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915" marR="67915" marT="0" marB="0"/>
                </a:tc>
              </a:tr>
              <a:tr h="172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81</a:t>
                      </a:r>
                      <a:endParaRPr lang="ru-RU" sz="1200" b="1" i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1100" b="1" i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1100" b="1" i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82,6</a:t>
                      </a:r>
                      <a:endParaRPr lang="ru-RU" sz="1100" b="1" i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kern="12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34</a:t>
                      </a:r>
                      <a:endParaRPr lang="ru-RU" sz="1100" b="1" i="0" kern="12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48,6</a:t>
                      </a:r>
                      <a:endParaRPr lang="ru-RU" sz="1100" b="1" i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-5,6</a:t>
                      </a:r>
                      <a:endParaRPr lang="ru-RU" sz="1100" b="1" i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7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Средний балл ЕГЭ </a:t>
            </a:r>
            <a:r>
              <a:rPr lang="ru-RU" sz="1600" b="1" dirty="0" smtClean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по физике в </a:t>
            </a:r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сравнении между образовательными организациями разных видов </a:t>
            </a:r>
            <a:r>
              <a:rPr lang="ru-RU" sz="1600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>
                <a:solidFill>
                  <a:srgbClr val="073E87"/>
                </a:solidFill>
              </a:rPr>
              <a:pPr/>
              <a:t>8</a:t>
            </a:fld>
            <a:endParaRPr lang="ru-RU">
              <a:solidFill>
                <a:srgbClr val="073E87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75737"/>
              </p:ext>
            </p:extLst>
          </p:nvPr>
        </p:nvGraphicFramePr>
        <p:xfrm>
          <a:off x="1463677" y="1203598"/>
          <a:ext cx="6204667" cy="3400004"/>
        </p:xfrm>
        <a:graphic>
          <a:graphicData uri="http://schemas.openxmlformats.org/drawingml/2006/table">
            <a:tbl>
              <a:tblPr firstRow="1" firstCol="1" bandRow="1"/>
              <a:tblGrid>
                <a:gridCol w="4576661"/>
                <a:gridCol w="1628006"/>
              </a:tblGrid>
              <a:tr h="55698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РТ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–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60,32 , Казань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–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59,37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5701" marR="6570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Виды ОО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Средний балл 2019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нетиповые школы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68,6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лицеи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67,55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гимназии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58,1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8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школы с углубленным изучением отдельных предметов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49,42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общеобразовательные школы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5701" marR="65701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52,8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33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Профили, реализуемые в общеобразовательных организациях</a:t>
            </a:r>
            <a:br>
              <a:rPr lang="ru-RU" sz="1600" b="1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1" y="1059584"/>
            <a:ext cx="6196405" cy="3232720"/>
          </a:xfrm>
        </p:spPr>
        <p:txBody>
          <a:bodyPr>
            <a:normAutofit/>
          </a:bodyPr>
          <a:lstStyle/>
          <a:p>
            <a:pPr marL="0" algn="ctr" fontAlgn="ctr">
              <a:spcBef>
                <a:spcPts val="0"/>
              </a:spcBef>
            </a:pPr>
            <a:r>
              <a:rPr lang="ru-RU" sz="2800" b="1" dirty="0">
                <a:solidFill>
                  <a:srgbClr val="FFFFFF"/>
                </a:solidFill>
                <a:latin typeface="Calibri"/>
              </a:rPr>
              <a:t>Профиль</a:t>
            </a:r>
            <a:endParaRPr lang="ru-RU" sz="3600" dirty="0"/>
          </a:p>
          <a:p>
            <a:pPr marL="0" algn="ctr" fontAlgn="ctr">
              <a:spcBef>
                <a:spcPts val="0"/>
              </a:spcBef>
            </a:pPr>
            <a:r>
              <a:rPr lang="ru-RU" sz="2800" b="1" dirty="0">
                <a:solidFill>
                  <a:srgbClr val="FFFFFF"/>
                </a:solidFill>
                <a:latin typeface="Calibri"/>
              </a:rPr>
              <a:t>Кол-во ОО</a:t>
            </a:r>
            <a:endParaRPr lang="ru-RU" sz="3600" dirty="0"/>
          </a:p>
          <a:p>
            <a:pPr marL="0" algn="ctr" fontAlgn="b">
              <a:spcBef>
                <a:spcPts val="0"/>
              </a:spcBef>
            </a:pPr>
            <a:r>
              <a:rPr lang="ru-RU" sz="2800" b="1" dirty="0">
                <a:solidFill>
                  <a:srgbClr val="FFFFFF"/>
                </a:solidFill>
                <a:latin typeface="Calibri"/>
              </a:rPr>
              <a:t>Образовательная организация</a:t>
            </a:r>
            <a:endParaRPr lang="ru-RU" sz="3600" dirty="0"/>
          </a:p>
          <a:p>
            <a:pPr marL="0" algn="ctr" fontAlgn="ctr">
              <a:spcBef>
                <a:spcPts val="0"/>
              </a:spcBef>
            </a:pPr>
            <a:r>
              <a:rPr lang="ru-RU" sz="2800" b="1" dirty="0" smtClean="0">
                <a:solidFill>
                  <a:srgbClr val="FFFFFF"/>
                </a:solidFill>
                <a:latin typeface="Calibri"/>
              </a:rPr>
              <a:t>Информационно-технологический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5F2-8DB3-4CAA-B387-1F478B729D5E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713438"/>
              </p:ext>
            </p:extLst>
          </p:nvPr>
        </p:nvGraphicFramePr>
        <p:xfrm>
          <a:off x="971601" y="987575"/>
          <a:ext cx="7416822" cy="3672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4"/>
                <a:gridCol w="945280"/>
                <a:gridCol w="3999268"/>
              </a:tblGrid>
              <a:tr h="375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Профиль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Кол-во ОО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Образовательная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организация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09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гимназия 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лицеи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35, 78, 83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177, школы 18,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49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64, 70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Физико-математический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гимназии 6, 8, 52, 96, 102, 110 122, 139, 152, 155, 179, лицеи 83, 131, 145, 177,  лицеи-интернаты 2, 7, лицей-инженерный центр, школы 22, 23, 120, 137, 146, 173, </a:t>
                      </a:r>
                      <a:r>
                        <a:rPr lang="ru-RU" sz="10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СОлНЦЕ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9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Физико-химический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гимназии 19, 179,  лицеи 5, 121, школы 8, 23, 54, 70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Химико-биологический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гимназии 2, 5, 9, 12, 17, 75, 102, 122, 139,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гимназия-интернат</a:t>
                      </a:r>
                      <a:r>
                        <a:rPr lang="ru-RU" sz="1000" b="0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лицеи 116, 177,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лицей-интернат</a:t>
                      </a:r>
                      <a:r>
                        <a:rPr lang="ru-RU" sz="1000" b="0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00" b="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школы 15, 35, 49, 77, 80, 85, 111, 117, 144, 146, 179, </a:t>
                      </a:r>
                      <a:r>
                        <a:rPr lang="ru-RU" sz="10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СОлНЦЕ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90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гимназии 3, 4, 6, 7, 9, 15, 16, 18, 75, 90, 125, 139, 152, 155, лицеи 5, 26, 78, 83, 121, 149, 159, лицей-интернат 7, школы 18, 20, 24, 33, 34, 35, 49, 55, 64, 71,  72, 80, 82, 85, 91, 101, 113, 129, 137, 143, 146, 170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80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Социально-гуманитарный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гимназии 1, 3, 8, 11, 13, 16, 17, 19, 21, 27, 28, 37, 40, 52, 96, 122, 125, 126, 140,  гимназия-интернат 4, лицей-интернат 2, лицей-инженерный центр, школы 9, 10, 24, 33, 38, 54, 62, 65, 89, 98, 141, 167,СОлНЦЕ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7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Другая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Кнопка">
  <a:themeElements>
    <a:clrScheme name="Другая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4059</TotalTime>
  <Words>1021</Words>
  <Application>Microsoft Office PowerPoint</Application>
  <PresentationFormat>Экран (16:9)</PresentationFormat>
  <Paragraphs>470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Кнопка</vt:lpstr>
      <vt:lpstr>Тема Office</vt:lpstr>
      <vt:lpstr>2_Кнопка</vt:lpstr>
      <vt:lpstr>Анализ результатов ГИА-2019 по физике выпускников общеобразовательных учреждений  г.Казани</vt:lpstr>
      <vt:lpstr>Презентация PowerPoint</vt:lpstr>
      <vt:lpstr>Динамика изменения доли участников ЕГЭ, не преодолевших min порог</vt:lpstr>
      <vt:lpstr>Количество выпускников, не преодолевших  минимальный порог по физике </vt:lpstr>
      <vt:lpstr>  Образовательные учреждения,  подготовившие 100-балльников в 2019 году </vt:lpstr>
      <vt:lpstr>ЕГЭ-2019 по физике  в разрезе районов</vt:lpstr>
      <vt:lpstr>Физика - 2019</vt:lpstr>
      <vt:lpstr>Средний балл ЕГЭ по физике в сравнении между образовательными организациями разных видов  </vt:lpstr>
      <vt:lpstr>Профили, реализуемые в общеобразовательных организациях </vt:lpstr>
      <vt:lpstr>Результаты ЕГЭ по профильным предметам</vt:lpstr>
      <vt:lpstr>Охват предпрофильной подготовкой и профильным обучением </vt:lpstr>
      <vt:lpstr>ОГЭ-2019, физика  </vt:lpstr>
      <vt:lpstr>    Спасибо за внимание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Zulf</cp:lastModifiedBy>
  <cp:revision>287</cp:revision>
  <cp:lastPrinted>2018-07-28T06:15:37Z</cp:lastPrinted>
  <dcterms:created xsi:type="dcterms:W3CDTF">2018-07-23T05:50:58Z</dcterms:created>
  <dcterms:modified xsi:type="dcterms:W3CDTF">2019-10-01T12:55:33Z</dcterms:modified>
</cp:coreProperties>
</file>